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4" r:id="rId3"/>
  </p:sldMasterIdLst>
  <p:sldIdLst>
    <p:sldId id="319" r:id="rId4"/>
    <p:sldId id="302" r:id="rId5"/>
    <p:sldId id="283" r:id="rId6"/>
    <p:sldId id="270" r:id="rId7"/>
    <p:sldId id="281" r:id="rId8"/>
    <p:sldId id="276" r:id="rId9"/>
    <p:sldId id="257" r:id="rId10"/>
    <p:sldId id="286" r:id="rId11"/>
    <p:sldId id="277" r:id="rId12"/>
    <p:sldId id="287" r:id="rId13"/>
    <p:sldId id="288" r:id="rId14"/>
    <p:sldId id="309" r:id="rId15"/>
    <p:sldId id="282" r:id="rId16"/>
    <p:sldId id="295" r:id="rId17"/>
    <p:sldId id="296" r:id="rId18"/>
    <p:sldId id="307" r:id="rId19"/>
    <p:sldId id="297" r:id="rId20"/>
    <p:sldId id="308" r:id="rId21"/>
    <p:sldId id="284" r:id="rId22"/>
    <p:sldId id="256" r:id="rId23"/>
    <p:sldId id="271" r:id="rId24"/>
    <p:sldId id="328" r:id="rId25"/>
    <p:sldId id="272" r:id="rId26"/>
    <p:sldId id="273" r:id="rId27"/>
    <p:sldId id="327" r:id="rId28"/>
    <p:sldId id="326" r:id="rId29"/>
    <p:sldId id="289" r:id="rId30"/>
    <p:sldId id="258" r:id="rId31"/>
    <p:sldId id="268" r:id="rId32"/>
    <p:sldId id="269" r:id="rId33"/>
    <p:sldId id="290" r:id="rId34"/>
    <p:sldId id="291" r:id="rId35"/>
    <p:sldId id="292" r:id="rId36"/>
    <p:sldId id="293" r:id="rId37"/>
    <p:sldId id="303" r:id="rId38"/>
    <p:sldId id="259" r:id="rId39"/>
    <p:sldId id="279" r:id="rId40"/>
    <p:sldId id="260" r:id="rId41"/>
    <p:sldId id="280" r:id="rId42"/>
    <p:sldId id="261" r:id="rId43"/>
    <p:sldId id="274" r:id="rId44"/>
    <p:sldId id="262" r:id="rId45"/>
    <p:sldId id="263" r:id="rId46"/>
    <p:sldId id="264" r:id="rId47"/>
    <p:sldId id="275" r:id="rId48"/>
    <p:sldId id="265" r:id="rId49"/>
    <p:sldId id="266" r:id="rId50"/>
    <p:sldId id="267" r:id="rId51"/>
    <p:sldId id="310" r:id="rId52"/>
    <p:sldId id="315" r:id="rId53"/>
    <p:sldId id="314" r:id="rId54"/>
    <p:sldId id="316" r:id="rId55"/>
    <p:sldId id="317" r:id="rId56"/>
    <p:sldId id="313" r:id="rId57"/>
    <p:sldId id="312" r:id="rId58"/>
    <p:sldId id="298" r:id="rId59"/>
    <p:sldId id="306" r:id="rId60"/>
    <p:sldId id="304" r:id="rId61"/>
    <p:sldId id="305" r:id="rId62"/>
    <p:sldId id="300" r:id="rId63"/>
    <p:sldId id="299" r:id="rId64"/>
    <p:sldId id="301" r:id="rId65"/>
    <p:sldId id="285" r:id="rId66"/>
    <p:sldId id="321" r:id="rId67"/>
    <p:sldId id="322" r:id="rId68"/>
    <p:sldId id="324" r:id="rId69"/>
    <p:sldId id="320" r:id="rId70"/>
    <p:sldId id="323" r:id="rId71"/>
    <p:sldId id="325" r:id="rId72"/>
    <p:sldId id="330" r:id="rId73"/>
    <p:sldId id="331" r:id="rId74"/>
    <p:sldId id="332" r:id="rId7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6CB0903-6130-468E-A95F-ACD7D2A9AE8F}" type="datetimeFigureOut">
              <a:rPr kumimoji="1" lang="ja-JP" altLang="en-US" smtClean="0"/>
              <a:t>2015/7/17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1ECD6E-AB56-4949-8C8F-11C970906155}" type="slidenum">
              <a:rPr kumimoji="1" lang="ja-JP" altLang="en-US" smtClean="0"/>
              <a:t>‹#›</a:t>
            </a:fld>
            <a:endParaRPr kumimoji="1" lang="ja-JP" altLang="en-US"/>
          </a:p>
        </p:txBody>
      </p:sp>
    </p:spTree>
    <p:extLst>
      <p:ext uri="{BB962C8B-B14F-4D97-AF65-F5344CB8AC3E}">
        <p14:creationId xmlns:p14="http://schemas.microsoft.com/office/powerpoint/2010/main" val="1391601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CB0903-6130-468E-A95F-ACD7D2A9AE8F}" type="datetimeFigureOut">
              <a:rPr kumimoji="1" lang="ja-JP" altLang="en-US" smtClean="0"/>
              <a:t>2015/7/17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1ECD6E-AB56-4949-8C8F-11C970906155}" type="slidenum">
              <a:rPr kumimoji="1" lang="ja-JP" altLang="en-US" smtClean="0"/>
              <a:t>‹#›</a:t>
            </a:fld>
            <a:endParaRPr kumimoji="1" lang="ja-JP" altLang="en-US"/>
          </a:p>
        </p:txBody>
      </p:sp>
    </p:spTree>
    <p:extLst>
      <p:ext uri="{BB962C8B-B14F-4D97-AF65-F5344CB8AC3E}">
        <p14:creationId xmlns:p14="http://schemas.microsoft.com/office/powerpoint/2010/main" val="834013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CB0903-6130-468E-A95F-ACD7D2A9AE8F}" type="datetimeFigureOut">
              <a:rPr kumimoji="1" lang="ja-JP" altLang="en-US" smtClean="0"/>
              <a:t>2015/7/17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1ECD6E-AB56-4949-8C8F-11C970906155}" type="slidenum">
              <a:rPr kumimoji="1" lang="ja-JP" altLang="en-US" smtClean="0"/>
              <a:t>‹#›</a:t>
            </a:fld>
            <a:endParaRPr kumimoji="1" lang="ja-JP" altLang="en-US"/>
          </a:p>
        </p:txBody>
      </p:sp>
    </p:spTree>
    <p:extLst>
      <p:ext uri="{BB962C8B-B14F-4D97-AF65-F5344CB8AC3E}">
        <p14:creationId xmlns:p14="http://schemas.microsoft.com/office/powerpoint/2010/main" val="2952334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F294604-7576-46DD-99FF-848CCF2266B0}"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61868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1E16DA8-F5C3-48C4-BD2C-ED7895CC9023}"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46128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4588B45-7A03-4B45-9A71-B4A4848181EF}"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88361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076F53F-F21C-4F4B-BA6F-3EB94E2A7904}"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317096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A6096E6-CEA7-4271-A9FF-F6BE99BC2976}"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86823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215CD1A-DE75-4BD2-A830-896CEDCBED7B}"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222322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2B87BCA-79C8-4F91-8DD1-5AA416EC8D99}"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1002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AFDCFF5-8696-4211-AB4A-ABCDF6016331}"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32286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CB0903-6130-468E-A95F-ACD7D2A9AE8F}" type="datetimeFigureOut">
              <a:rPr kumimoji="1" lang="ja-JP" altLang="en-US" smtClean="0"/>
              <a:t>2015/7/17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1ECD6E-AB56-4949-8C8F-11C970906155}" type="slidenum">
              <a:rPr kumimoji="1" lang="ja-JP" altLang="en-US" smtClean="0"/>
              <a:t>‹#›</a:t>
            </a:fld>
            <a:endParaRPr kumimoji="1" lang="ja-JP" altLang="en-US"/>
          </a:p>
        </p:txBody>
      </p:sp>
    </p:spTree>
    <p:extLst>
      <p:ext uri="{BB962C8B-B14F-4D97-AF65-F5344CB8AC3E}">
        <p14:creationId xmlns:p14="http://schemas.microsoft.com/office/powerpoint/2010/main" val="11117651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5C245AF-1AD5-4F53-8999-6F200832E75D}"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53349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A5F06E-3FF4-4041-999E-742994D4A4CB}"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91167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906CE8-B361-45D7-90AF-AE06271B4379}"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635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914400" y="609600"/>
            <a:ext cx="10363200"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914400" y="6248400"/>
            <a:ext cx="2540000" cy="457200"/>
          </a:xfrm>
        </p:spPr>
        <p:txBody>
          <a:bodyPr/>
          <a:lstStyle>
            <a:lvl1pPr>
              <a:defRPr/>
            </a:lvl1pPr>
          </a:lstStyle>
          <a:p>
            <a:fld id="{9CBEAF26-E298-4AA8-8A9C-002B06D19E3C}" type="datetime1">
              <a:rPr lang="ja-JP" altLang="en-US" smtClean="0">
                <a:solidFill>
                  <a:prstClr val="black">
                    <a:tint val="75000"/>
                  </a:prstClr>
                </a:solidFill>
              </a:rPr>
              <a:pPr/>
              <a:t>2015/7/17</a:t>
            </a:fld>
            <a:endParaRPr lang="en-GB">
              <a:solidFill>
                <a:prstClr val="black">
                  <a:tint val="75000"/>
                </a:prstClr>
              </a:solidFill>
            </a:endParaRPr>
          </a:p>
        </p:txBody>
      </p:sp>
      <p:sp>
        <p:nvSpPr>
          <p:cNvPr id="4" name="フッター プレースホルダ 3"/>
          <p:cNvSpPr>
            <a:spLocks noGrp="1"/>
          </p:cNvSpPr>
          <p:nvPr>
            <p:ph type="ftr" sz="quarter" idx="11"/>
          </p:nvPr>
        </p:nvSpPr>
        <p:spPr>
          <a:xfrm>
            <a:off x="4165600" y="6248400"/>
            <a:ext cx="3860800" cy="457200"/>
          </a:xfrm>
        </p:spPr>
        <p:txBody>
          <a:bodyPr/>
          <a:lstStyle>
            <a:lvl1pPr>
              <a:defRPr/>
            </a:lvl1pPr>
          </a:lstStyle>
          <a:p>
            <a:endParaRPr lang="en-GB">
              <a:solidFill>
                <a:prstClr val="black">
                  <a:tint val="75000"/>
                </a:prstClr>
              </a:solidFill>
            </a:endParaRPr>
          </a:p>
        </p:txBody>
      </p:sp>
      <p:sp>
        <p:nvSpPr>
          <p:cNvPr id="5" name="スライド番号プレースホルダ 4"/>
          <p:cNvSpPr>
            <a:spLocks noGrp="1"/>
          </p:cNvSpPr>
          <p:nvPr>
            <p:ph type="sldNum" sz="quarter" idx="12"/>
          </p:nvPr>
        </p:nvSpPr>
        <p:spPr>
          <a:xfrm>
            <a:off x="11480800" y="6400800"/>
            <a:ext cx="508000" cy="304800"/>
          </a:xfrm>
        </p:spPr>
        <p:txBody>
          <a:bodyPr/>
          <a:lstStyle>
            <a:lvl1pPr>
              <a:defRPr/>
            </a:lvl1pPr>
          </a:lstStyle>
          <a:p>
            <a:fld id="{061C2382-1C74-4613-B430-AFEB52B6AD4A}"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18772521"/>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609600"/>
            <a:ext cx="103632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914400" y="1981200"/>
            <a:ext cx="10363200" cy="4114800"/>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63D7EF-7394-4631-8FF4-10A0AB26F91D}"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8386067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F294604-7576-46DD-99FF-848CCF2266B0}"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239699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1E16DA8-F5C3-48C4-BD2C-ED7895CC9023}"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88776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4588B45-7A03-4B45-9A71-B4A4848181EF}"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823230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076F53F-F21C-4F4B-BA6F-3EB94E2A7904}"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898619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A6096E6-CEA7-4271-A9FF-F6BE99BC2976}"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03502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6CB0903-6130-468E-A95F-ACD7D2A9AE8F}" type="datetimeFigureOut">
              <a:rPr kumimoji="1" lang="ja-JP" altLang="en-US" smtClean="0"/>
              <a:t>2015/7/17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1ECD6E-AB56-4949-8C8F-11C970906155}" type="slidenum">
              <a:rPr kumimoji="1" lang="ja-JP" altLang="en-US" smtClean="0"/>
              <a:t>‹#›</a:t>
            </a:fld>
            <a:endParaRPr kumimoji="1" lang="ja-JP" altLang="en-US"/>
          </a:p>
        </p:txBody>
      </p:sp>
    </p:spTree>
    <p:extLst>
      <p:ext uri="{BB962C8B-B14F-4D97-AF65-F5344CB8AC3E}">
        <p14:creationId xmlns:p14="http://schemas.microsoft.com/office/powerpoint/2010/main" val="18781186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7215CD1A-DE75-4BD2-A830-896CEDCBED7B}"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789197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2B87BCA-79C8-4F91-8DD1-5AA416EC8D99}"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061292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AFDCFF5-8696-4211-AB4A-ABCDF6016331}"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846887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5C245AF-1AD5-4F53-8999-6F200832E75D}"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941651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A5F06E-3FF4-4041-999E-742994D4A4CB}"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38998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906CE8-B361-45D7-90AF-AE06271B4379}"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264409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914400" y="609600"/>
            <a:ext cx="10363200" cy="54864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914400" y="6248400"/>
            <a:ext cx="2540000" cy="457200"/>
          </a:xfrm>
        </p:spPr>
        <p:txBody>
          <a:bodyPr/>
          <a:lstStyle>
            <a:lvl1pPr>
              <a:defRPr/>
            </a:lvl1pPr>
          </a:lstStyle>
          <a:p>
            <a:fld id="{9CBEAF26-E298-4AA8-8A9C-002B06D19E3C}" type="datetime1">
              <a:rPr lang="ja-JP" altLang="en-US" smtClean="0">
                <a:solidFill>
                  <a:prstClr val="black">
                    <a:tint val="75000"/>
                  </a:prstClr>
                </a:solidFill>
              </a:rPr>
              <a:pPr/>
              <a:t>2015/7/17</a:t>
            </a:fld>
            <a:endParaRPr lang="en-GB">
              <a:solidFill>
                <a:prstClr val="black">
                  <a:tint val="75000"/>
                </a:prstClr>
              </a:solidFill>
            </a:endParaRPr>
          </a:p>
        </p:txBody>
      </p:sp>
      <p:sp>
        <p:nvSpPr>
          <p:cNvPr id="4" name="フッター プレースホルダ 3"/>
          <p:cNvSpPr>
            <a:spLocks noGrp="1"/>
          </p:cNvSpPr>
          <p:nvPr>
            <p:ph type="ftr" sz="quarter" idx="11"/>
          </p:nvPr>
        </p:nvSpPr>
        <p:spPr>
          <a:xfrm>
            <a:off x="4165600" y="6248400"/>
            <a:ext cx="3860800" cy="457200"/>
          </a:xfrm>
        </p:spPr>
        <p:txBody>
          <a:bodyPr/>
          <a:lstStyle>
            <a:lvl1pPr>
              <a:defRPr/>
            </a:lvl1pPr>
          </a:lstStyle>
          <a:p>
            <a:endParaRPr lang="en-GB">
              <a:solidFill>
                <a:prstClr val="black">
                  <a:tint val="75000"/>
                </a:prstClr>
              </a:solidFill>
            </a:endParaRPr>
          </a:p>
        </p:txBody>
      </p:sp>
      <p:sp>
        <p:nvSpPr>
          <p:cNvPr id="5" name="スライド番号プレースホルダ 4"/>
          <p:cNvSpPr>
            <a:spLocks noGrp="1"/>
          </p:cNvSpPr>
          <p:nvPr>
            <p:ph type="sldNum" sz="quarter" idx="12"/>
          </p:nvPr>
        </p:nvSpPr>
        <p:spPr>
          <a:xfrm>
            <a:off x="11480800" y="6400800"/>
            <a:ext cx="508000" cy="304800"/>
          </a:xfrm>
        </p:spPr>
        <p:txBody>
          <a:bodyPr/>
          <a:lstStyle>
            <a:lvl1pPr>
              <a:defRPr/>
            </a:lvl1pPr>
          </a:lstStyle>
          <a:p>
            <a:fld id="{061C2382-1C74-4613-B430-AFEB52B6AD4A}"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6231608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609600"/>
            <a:ext cx="103632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914400" y="1981200"/>
            <a:ext cx="10363200" cy="4114800"/>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663D7EF-7394-4631-8FF4-10A0AB26F91D}"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444376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6CB0903-6130-468E-A95F-ACD7D2A9AE8F}" type="datetimeFigureOut">
              <a:rPr kumimoji="1" lang="ja-JP" altLang="en-US" smtClean="0"/>
              <a:t>2015/7/17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1ECD6E-AB56-4949-8C8F-11C970906155}" type="slidenum">
              <a:rPr kumimoji="1" lang="ja-JP" altLang="en-US" smtClean="0"/>
              <a:t>‹#›</a:t>
            </a:fld>
            <a:endParaRPr kumimoji="1" lang="ja-JP" altLang="en-US"/>
          </a:p>
        </p:txBody>
      </p:sp>
    </p:spTree>
    <p:extLst>
      <p:ext uri="{BB962C8B-B14F-4D97-AF65-F5344CB8AC3E}">
        <p14:creationId xmlns:p14="http://schemas.microsoft.com/office/powerpoint/2010/main" val="1727637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6CB0903-6130-468E-A95F-ACD7D2A9AE8F}" type="datetimeFigureOut">
              <a:rPr kumimoji="1" lang="ja-JP" altLang="en-US" smtClean="0"/>
              <a:t>2015/7/17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1ECD6E-AB56-4949-8C8F-11C970906155}" type="slidenum">
              <a:rPr kumimoji="1" lang="ja-JP" altLang="en-US" smtClean="0"/>
              <a:t>‹#›</a:t>
            </a:fld>
            <a:endParaRPr kumimoji="1" lang="ja-JP" altLang="en-US"/>
          </a:p>
        </p:txBody>
      </p:sp>
    </p:spTree>
    <p:extLst>
      <p:ext uri="{BB962C8B-B14F-4D97-AF65-F5344CB8AC3E}">
        <p14:creationId xmlns:p14="http://schemas.microsoft.com/office/powerpoint/2010/main" val="1557539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6CB0903-6130-468E-A95F-ACD7D2A9AE8F}" type="datetimeFigureOut">
              <a:rPr kumimoji="1" lang="ja-JP" altLang="en-US" smtClean="0"/>
              <a:t>2015/7/17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1ECD6E-AB56-4949-8C8F-11C970906155}" type="slidenum">
              <a:rPr kumimoji="1" lang="ja-JP" altLang="en-US" smtClean="0"/>
              <a:t>‹#›</a:t>
            </a:fld>
            <a:endParaRPr kumimoji="1" lang="ja-JP" altLang="en-US"/>
          </a:p>
        </p:txBody>
      </p:sp>
    </p:spTree>
    <p:extLst>
      <p:ext uri="{BB962C8B-B14F-4D97-AF65-F5344CB8AC3E}">
        <p14:creationId xmlns:p14="http://schemas.microsoft.com/office/powerpoint/2010/main" val="117419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6CB0903-6130-468E-A95F-ACD7D2A9AE8F}" type="datetimeFigureOut">
              <a:rPr kumimoji="1" lang="ja-JP" altLang="en-US" smtClean="0"/>
              <a:t>2015/7/17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1ECD6E-AB56-4949-8C8F-11C970906155}" type="slidenum">
              <a:rPr kumimoji="1" lang="ja-JP" altLang="en-US" smtClean="0"/>
              <a:t>‹#›</a:t>
            </a:fld>
            <a:endParaRPr kumimoji="1" lang="ja-JP" altLang="en-US"/>
          </a:p>
        </p:txBody>
      </p:sp>
    </p:spTree>
    <p:extLst>
      <p:ext uri="{BB962C8B-B14F-4D97-AF65-F5344CB8AC3E}">
        <p14:creationId xmlns:p14="http://schemas.microsoft.com/office/powerpoint/2010/main" val="428246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6CB0903-6130-468E-A95F-ACD7D2A9AE8F}" type="datetimeFigureOut">
              <a:rPr kumimoji="1" lang="ja-JP" altLang="en-US" smtClean="0"/>
              <a:t>2015/7/17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1ECD6E-AB56-4949-8C8F-11C970906155}" type="slidenum">
              <a:rPr kumimoji="1" lang="ja-JP" altLang="en-US" smtClean="0"/>
              <a:t>‹#›</a:t>
            </a:fld>
            <a:endParaRPr kumimoji="1" lang="ja-JP" altLang="en-US"/>
          </a:p>
        </p:txBody>
      </p:sp>
    </p:spTree>
    <p:extLst>
      <p:ext uri="{BB962C8B-B14F-4D97-AF65-F5344CB8AC3E}">
        <p14:creationId xmlns:p14="http://schemas.microsoft.com/office/powerpoint/2010/main" val="589806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6CB0903-6130-468E-A95F-ACD7D2A9AE8F}" type="datetimeFigureOut">
              <a:rPr kumimoji="1" lang="ja-JP" altLang="en-US" smtClean="0"/>
              <a:t>2015/7/17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1ECD6E-AB56-4949-8C8F-11C970906155}" type="slidenum">
              <a:rPr kumimoji="1" lang="ja-JP" altLang="en-US" smtClean="0"/>
              <a:t>‹#›</a:t>
            </a:fld>
            <a:endParaRPr kumimoji="1" lang="ja-JP" altLang="en-US"/>
          </a:p>
        </p:txBody>
      </p:sp>
    </p:spTree>
    <p:extLst>
      <p:ext uri="{BB962C8B-B14F-4D97-AF65-F5344CB8AC3E}">
        <p14:creationId xmlns:p14="http://schemas.microsoft.com/office/powerpoint/2010/main" val="123532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CB0903-6130-468E-A95F-ACD7D2A9AE8F}" type="datetimeFigureOut">
              <a:rPr kumimoji="1" lang="ja-JP" altLang="en-US" smtClean="0"/>
              <a:t>2015/7/17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1ECD6E-AB56-4949-8C8F-11C970906155}" type="slidenum">
              <a:rPr kumimoji="1" lang="ja-JP" altLang="en-US" smtClean="0"/>
              <a:t>‹#›</a:t>
            </a:fld>
            <a:endParaRPr kumimoji="1" lang="ja-JP" altLang="en-US"/>
          </a:p>
        </p:txBody>
      </p:sp>
    </p:spTree>
    <p:extLst>
      <p:ext uri="{BB962C8B-B14F-4D97-AF65-F5344CB8AC3E}">
        <p14:creationId xmlns:p14="http://schemas.microsoft.com/office/powerpoint/2010/main" val="116009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20B0C0-BC4D-44E4-BBE5-12B737480525}"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2355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20B0C0-BC4D-44E4-BBE5-12B737480525}" type="datetime1">
              <a:rPr lang="ja-JP" altLang="en-US" smtClean="0">
                <a:solidFill>
                  <a:prstClr val="black">
                    <a:tint val="75000"/>
                  </a:prstClr>
                </a:solidFill>
              </a:rPr>
              <a:pPr/>
              <a:t>2015/7/17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37C07-476B-4321-A5E5-D0A1473BC6B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1850539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社会インフラのメモ</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2834848000"/>
              </p:ext>
            </p:extLst>
          </p:nvPr>
        </p:nvGraphicFramePr>
        <p:xfrm>
          <a:off x="838200" y="1825625"/>
          <a:ext cx="10515600" cy="407924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 </a:t>
                      </a:r>
                      <a:r>
                        <a:rPr kumimoji="1" lang="ja-JP" altLang="en-US" dirty="0" smtClean="0"/>
                        <a:t>国土計画</a:t>
                      </a:r>
                      <a:endParaRPr kumimoji="1" lang="ja-JP" altLang="en-US" dirty="0"/>
                    </a:p>
                  </a:txBody>
                  <a:tcPr/>
                </a:tc>
                <a:tc>
                  <a:txBody>
                    <a:bodyPr/>
                    <a:lstStyle/>
                    <a:p>
                      <a:r>
                        <a:rPr kumimoji="1" lang="en-US" altLang="ja-JP" dirty="0" smtClean="0"/>
                        <a:t>2. </a:t>
                      </a:r>
                      <a:r>
                        <a:rPr kumimoji="1" lang="ja-JP" altLang="en-US" dirty="0" smtClean="0"/>
                        <a:t>維持管理</a:t>
                      </a:r>
                      <a:endParaRPr kumimoji="1" lang="ja-JP" altLang="en-US" dirty="0"/>
                    </a:p>
                  </a:txBody>
                  <a:tcPr/>
                </a:tc>
                <a:tc>
                  <a:txBody>
                    <a:bodyPr/>
                    <a:lstStyle/>
                    <a:p>
                      <a:r>
                        <a:rPr kumimoji="1" lang="en-US" altLang="ja-JP" dirty="0" smtClean="0"/>
                        <a:t>3. </a:t>
                      </a:r>
                      <a:r>
                        <a:rPr kumimoji="1" lang="ja-JP" altLang="en-US" dirty="0" smtClean="0"/>
                        <a:t>事業評価</a:t>
                      </a:r>
                      <a:endParaRPr kumimoji="1" lang="ja-JP" altLang="en-US" dirty="0"/>
                    </a:p>
                  </a:txBody>
                  <a:tcPr/>
                </a:tc>
              </a:tr>
              <a:tr h="370840">
                <a:tc>
                  <a:txBody>
                    <a:bodyPr/>
                    <a:lstStyle/>
                    <a:p>
                      <a:r>
                        <a:rPr kumimoji="1" lang="en-US" altLang="ja-JP" dirty="0" smtClean="0"/>
                        <a:t>4.</a:t>
                      </a:r>
                      <a:r>
                        <a:rPr kumimoji="1" lang="ja-JP" altLang="en-US" dirty="0" smtClean="0"/>
                        <a:t>　ハザードマップ</a:t>
                      </a:r>
                      <a:endParaRPr kumimoji="1" lang="ja-JP" altLang="en-US" dirty="0"/>
                    </a:p>
                  </a:txBody>
                  <a:tcPr/>
                </a:tc>
                <a:tc>
                  <a:txBody>
                    <a:bodyPr/>
                    <a:lstStyle/>
                    <a:p>
                      <a:r>
                        <a:rPr kumimoji="1" lang="en-US" altLang="ja-JP" dirty="0" smtClean="0"/>
                        <a:t>5.</a:t>
                      </a:r>
                      <a:r>
                        <a:rPr kumimoji="1" lang="ja-JP" altLang="en-US" dirty="0" smtClean="0"/>
                        <a:t>　土砂災害</a:t>
                      </a:r>
                      <a:endParaRPr kumimoji="1" lang="ja-JP" altLang="en-US" dirty="0"/>
                    </a:p>
                  </a:txBody>
                  <a:tcPr/>
                </a:tc>
                <a:tc>
                  <a:txBody>
                    <a:bodyPr/>
                    <a:lstStyle/>
                    <a:p>
                      <a:r>
                        <a:rPr kumimoji="1" lang="en-US" altLang="ja-JP" dirty="0" smtClean="0"/>
                        <a:t>6.</a:t>
                      </a:r>
                      <a:r>
                        <a:rPr kumimoji="1" lang="ja-JP" altLang="en-US" dirty="0" smtClean="0"/>
                        <a:t>　総合的な土砂管理　</a:t>
                      </a:r>
                      <a:endParaRPr kumimoji="1" lang="ja-JP" altLang="en-US" dirty="0"/>
                    </a:p>
                  </a:txBody>
                  <a:tcPr/>
                </a:tc>
              </a:tr>
              <a:tr h="370840">
                <a:tc>
                  <a:txBody>
                    <a:bodyPr/>
                    <a:lstStyle/>
                    <a:p>
                      <a:r>
                        <a:rPr kumimoji="1" lang="en-US" altLang="ja-JP" dirty="0" smtClean="0"/>
                        <a:t>7.</a:t>
                      </a:r>
                      <a:r>
                        <a:rPr kumimoji="1" lang="ja-JP" altLang="en-US" dirty="0" smtClean="0"/>
                        <a:t>　近年の水害の特徴</a:t>
                      </a:r>
                      <a:endParaRPr kumimoji="1" lang="ja-JP" altLang="en-US" dirty="0"/>
                    </a:p>
                  </a:txBody>
                  <a:tcPr/>
                </a:tc>
                <a:tc>
                  <a:txBody>
                    <a:bodyPr/>
                    <a:lstStyle/>
                    <a:p>
                      <a:r>
                        <a:rPr kumimoji="1" lang="en-US" altLang="ja-JP" dirty="0" smtClean="0"/>
                        <a:t>8.</a:t>
                      </a:r>
                      <a:r>
                        <a:rPr kumimoji="1" lang="ja-JP" altLang="en-US" dirty="0" smtClean="0"/>
                        <a:t>　既設ダムの有効利用</a:t>
                      </a:r>
                      <a:endParaRPr kumimoji="1" lang="ja-JP" altLang="en-US" dirty="0"/>
                    </a:p>
                  </a:txBody>
                  <a:tcPr/>
                </a:tc>
                <a:tc>
                  <a:txBody>
                    <a:bodyPr/>
                    <a:lstStyle/>
                    <a:p>
                      <a:r>
                        <a:rPr kumimoji="1" lang="en-US" altLang="ja-JP" dirty="0" smtClean="0"/>
                        <a:t>9.</a:t>
                      </a:r>
                      <a:r>
                        <a:rPr kumimoji="1" lang="ja-JP" altLang="en-US" dirty="0" smtClean="0"/>
                        <a:t>　河川整備計画</a:t>
                      </a:r>
                      <a:endParaRPr kumimoji="1" lang="ja-JP" altLang="en-US" dirty="0"/>
                    </a:p>
                  </a:txBody>
                  <a:tcPr/>
                </a:tc>
              </a:tr>
              <a:tr h="370840">
                <a:tc>
                  <a:txBody>
                    <a:bodyPr/>
                    <a:lstStyle/>
                    <a:p>
                      <a:r>
                        <a:rPr kumimoji="1" lang="en-US" altLang="ja-JP" dirty="0" smtClean="0"/>
                        <a:t>10.</a:t>
                      </a:r>
                      <a:r>
                        <a:rPr kumimoji="1" lang="ja-JP" altLang="en-US" dirty="0" smtClean="0"/>
                        <a:t>　気候変動への対応</a:t>
                      </a:r>
                      <a:endParaRPr kumimoji="1" lang="ja-JP" altLang="en-US" dirty="0"/>
                    </a:p>
                  </a:txBody>
                  <a:tcPr/>
                </a:tc>
                <a:tc>
                  <a:txBody>
                    <a:bodyPr/>
                    <a:lstStyle/>
                    <a:p>
                      <a:r>
                        <a:rPr kumimoji="1" lang="en-US" altLang="ja-JP" dirty="0" smtClean="0"/>
                        <a:t>11.</a:t>
                      </a:r>
                      <a:r>
                        <a:rPr kumimoji="1" lang="ja-JP" altLang="en-US" dirty="0" smtClean="0"/>
                        <a:t>　想定外の災害対応</a:t>
                      </a:r>
                      <a:endParaRPr kumimoji="1" lang="ja-JP" altLang="en-US" dirty="0"/>
                    </a:p>
                  </a:txBody>
                  <a:tcPr/>
                </a:tc>
                <a:tc>
                  <a:txBody>
                    <a:bodyPr/>
                    <a:lstStyle/>
                    <a:p>
                      <a:r>
                        <a:rPr kumimoji="1" lang="en-US" altLang="ja-JP" dirty="0" smtClean="0"/>
                        <a:t>12.</a:t>
                      </a:r>
                      <a:r>
                        <a:rPr kumimoji="1" lang="ja-JP" altLang="en-US" dirty="0" smtClean="0"/>
                        <a:t>　地震防災</a:t>
                      </a:r>
                      <a:endParaRPr kumimoji="1" lang="ja-JP" altLang="en-US" dirty="0"/>
                    </a:p>
                  </a:txBody>
                  <a:tcPr/>
                </a:tc>
              </a:tr>
              <a:tr h="370840">
                <a:tc>
                  <a:txBody>
                    <a:bodyPr/>
                    <a:lstStyle/>
                    <a:p>
                      <a:r>
                        <a:rPr kumimoji="1" lang="en-US" altLang="ja-JP" dirty="0" smtClean="0"/>
                        <a:t>13.</a:t>
                      </a:r>
                      <a:r>
                        <a:rPr kumimoji="1" lang="ja-JP" altLang="en-US" dirty="0" smtClean="0"/>
                        <a:t>　自然環境への配慮</a:t>
                      </a:r>
                      <a:endParaRPr kumimoji="1" lang="ja-JP" altLang="en-US" dirty="0"/>
                    </a:p>
                  </a:txBody>
                  <a:tcPr/>
                </a:tc>
                <a:tc>
                  <a:txBody>
                    <a:bodyPr/>
                    <a:lstStyle/>
                    <a:p>
                      <a:r>
                        <a:rPr kumimoji="1" lang="en-US" altLang="ja-JP" dirty="0" smtClean="0"/>
                        <a:t>14.</a:t>
                      </a:r>
                      <a:r>
                        <a:rPr kumimoji="1" lang="ja-JP" altLang="en-US" dirty="0" smtClean="0"/>
                        <a:t>　天然ダムの被害軽減対策</a:t>
                      </a:r>
                      <a:endParaRPr kumimoji="1" lang="ja-JP" altLang="en-US" dirty="0"/>
                    </a:p>
                  </a:txBody>
                  <a:tcPr/>
                </a:tc>
                <a:tc>
                  <a:txBody>
                    <a:bodyPr/>
                    <a:lstStyle/>
                    <a:p>
                      <a:r>
                        <a:rPr kumimoji="1" lang="en-US" altLang="ja-JP" dirty="0" smtClean="0"/>
                        <a:t>15.</a:t>
                      </a:r>
                      <a:r>
                        <a:rPr kumimoji="1" lang="ja-JP" altLang="en-US" dirty="0" smtClean="0"/>
                        <a:t>　粘り強い海岸堤防</a:t>
                      </a:r>
                      <a:endParaRPr kumimoji="1" lang="ja-JP" altLang="en-US" dirty="0"/>
                    </a:p>
                  </a:txBody>
                  <a:tcPr/>
                </a:tc>
              </a:tr>
              <a:tr h="370840">
                <a:tc>
                  <a:txBody>
                    <a:bodyPr/>
                    <a:lstStyle/>
                    <a:p>
                      <a:r>
                        <a:rPr kumimoji="1" lang="en-US" altLang="ja-JP" dirty="0" smtClean="0"/>
                        <a:t>16</a:t>
                      </a:r>
                      <a:r>
                        <a:rPr kumimoji="1" lang="en-US" altLang="ja-JP" dirty="0" smtClean="0"/>
                        <a:t>. </a:t>
                      </a:r>
                      <a:r>
                        <a:rPr kumimoji="1" lang="ja-JP" altLang="en-US" smtClean="0"/>
                        <a:t>　水循環基本法</a:t>
                      </a:r>
                      <a:endParaRPr kumimoji="1" lang="ja-JP" altLang="en-US" dirty="0"/>
                    </a:p>
                  </a:txBody>
                  <a:tcPr/>
                </a:tc>
                <a:tc>
                  <a:txBody>
                    <a:bodyPr/>
                    <a:lstStyle/>
                    <a:p>
                      <a:r>
                        <a:rPr kumimoji="1" lang="en-US" altLang="ja-JP" dirty="0" smtClean="0"/>
                        <a:t>17.</a:t>
                      </a:r>
                      <a:endParaRPr kumimoji="1" lang="ja-JP" altLang="en-US" dirty="0"/>
                    </a:p>
                  </a:txBody>
                  <a:tcPr/>
                </a:tc>
                <a:tc>
                  <a:txBody>
                    <a:bodyPr/>
                    <a:lstStyle/>
                    <a:p>
                      <a:r>
                        <a:rPr kumimoji="1" lang="en-US" altLang="ja-JP" dirty="0" smtClean="0"/>
                        <a:t>18.</a:t>
                      </a:r>
                      <a:endParaRPr kumimoji="1" lang="ja-JP" altLang="en-US" dirty="0"/>
                    </a:p>
                  </a:txBody>
                  <a:tcPr/>
                </a:tc>
              </a:tr>
              <a:tr h="370840">
                <a:tc>
                  <a:txBody>
                    <a:bodyPr/>
                    <a:lstStyle/>
                    <a:p>
                      <a:r>
                        <a:rPr kumimoji="1" lang="en-US" altLang="ja-JP" dirty="0" smtClean="0"/>
                        <a:t>19.</a:t>
                      </a:r>
                      <a:endParaRPr kumimoji="1" lang="ja-JP" altLang="en-US" dirty="0"/>
                    </a:p>
                  </a:txBody>
                  <a:tcPr/>
                </a:tc>
                <a:tc>
                  <a:txBody>
                    <a:bodyPr/>
                    <a:lstStyle/>
                    <a:p>
                      <a:r>
                        <a:rPr kumimoji="1" lang="en-US" altLang="ja-JP" dirty="0" smtClean="0"/>
                        <a:t>20.</a:t>
                      </a:r>
                      <a:endParaRPr kumimoji="1" lang="ja-JP" altLang="en-US" dirty="0"/>
                    </a:p>
                  </a:txBody>
                  <a:tcPr/>
                </a:tc>
                <a:tc>
                  <a:txBody>
                    <a:bodyPr/>
                    <a:lstStyle/>
                    <a:p>
                      <a:r>
                        <a:rPr kumimoji="1" lang="en-US" altLang="ja-JP" dirty="0" smtClean="0"/>
                        <a:t>21.</a:t>
                      </a:r>
                      <a:endParaRPr kumimoji="1" lang="ja-JP" altLang="en-US" dirty="0"/>
                    </a:p>
                  </a:txBody>
                  <a:tcPr/>
                </a:tc>
              </a:tr>
              <a:tr h="370840">
                <a:tc>
                  <a:txBody>
                    <a:bodyPr/>
                    <a:lstStyle/>
                    <a:p>
                      <a:r>
                        <a:rPr kumimoji="1" lang="en-US" altLang="ja-JP" dirty="0" smtClean="0"/>
                        <a:t>22.</a:t>
                      </a:r>
                      <a:endParaRPr kumimoji="1" lang="ja-JP" altLang="en-US" dirty="0"/>
                    </a:p>
                  </a:txBody>
                  <a:tcPr/>
                </a:tc>
                <a:tc>
                  <a:txBody>
                    <a:bodyPr/>
                    <a:lstStyle/>
                    <a:p>
                      <a:r>
                        <a:rPr kumimoji="1" lang="en-US" altLang="ja-JP" dirty="0" smtClean="0"/>
                        <a:t>23.</a:t>
                      </a:r>
                      <a:endParaRPr kumimoji="1" lang="ja-JP" altLang="en-US" dirty="0"/>
                    </a:p>
                  </a:txBody>
                  <a:tcPr/>
                </a:tc>
                <a:tc>
                  <a:txBody>
                    <a:bodyPr/>
                    <a:lstStyle/>
                    <a:p>
                      <a:r>
                        <a:rPr kumimoji="1" lang="en-US" altLang="ja-JP" dirty="0" smtClean="0"/>
                        <a:t>24.</a:t>
                      </a:r>
                      <a:endParaRPr kumimoji="1" lang="ja-JP" altLang="en-US" dirty="0"/>
                    </a:p>
                  </a:txBody>
                  <a:tcPr/>
                </a:tc>
              </a:tr>
              <a:tr h="370840">
                <a:tc>
                  <a:txBody>
                    <a:bodyPr/>
                    <a:lstStyle/>
                    <a:p>
                      <a:r>
                        <a:rPr kumimoji="1" lang="en-US" altLang="ja-JP" dirty="0" smtClean="0"/>
                        <a:t>25.</a:t>
                      </a:r>
                      <a:endParaRPr kumimoji="1" lang="ja-JP" altLang="en-US" dirty="0"/>
                    </a:p>
                  </a:txBody>
                  <a:tcPr/>
                </a:tc>
                <a:tc>
                  <a:txBody>
                    <a:bodyPr/>
                    <a:lstStyle/>
                    <a:p>
                      <a:r>
                        <a:rPr kumimoji="1" lang="en-US" altLang="ja-JP" dirty="0" smtClean="0"/>
                        <a:t>26.</a:t>
                      </a:r>
                      <a:endParaRPr kumimoji="1" lang="ja-JP" altLang="en-US" dirty="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28.</a:t>
                      </a:r>
                      <a:endParaRPr kumimoji="1" lang="ja-JP" altLang="en-US" dirty="0"/>
                    </a:p>
                  </a:txBody>
                  <a:tcPr/>
                </a:tc>
                <a:tc>
                  <a:txBody>
                    <a:bodyPr/>
                    <a:lstStyle/>
                    <a:p>
                      <a:r>
                        <a:rPr kumimoji="1" lang="en-US" altLang="ja-JP" dirty="0" smtClean="0"/>
                        <a:t>29.</a:t>
                      </a:r>
                      <a:endParaRPr kumimoji="1" lang="ja-JP" altLang="en-US" dirty="0"/>
                    </a:p>
                  </a:txBody>
                  <a:tcPr/>
                </a:tc>
                <a:tc>
                  <a:txBody>
                    <a:bodyPr/>
                    <a:lstStyle/>
                    <a:p>
                      <a:r>
                        <a:rPr kumimoji="1" lang="en-US" altLang="ja-JP" dirty="0" smtClean="0"/>
                        <a:t>30.</a:t>
                      </a:r>
                      <a:endParaRPr kumimoji="1" lang="ja-JP" altLang="en-US" dirty="0"/>
                    </a:p>
                  </a:txBody>
                  <a:tcPr/>
                </a:tc>
              </a:tr>
            </a:tbl>
          </a:graphicData>
        </a:graphic>
      </p:graphicFrame>
    </p:spTree>
    <p:extLst>
      <p:ext uri="{BB962C8B-B14F-4D97-AF65-F5344CB8AC3E}">
        <p14:creationId xmlns:p14="http://schemas.microsoft.com/office/powerpoint/2010/main" val="522717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２．最も</a:t>
            </a:r>
            <a:r>
              <a:rPr lang="ja-JP" altLang="en-US" dirty="0"/>
              <a:t>重要と考える技術的課題を２つ</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marL="0" indent="0">
              <a:lnSpc>
                <a:spcPct val="110000"/>
              </a:lnSpc>
              <a:buNone/>
            </a:pPr>
            <a:r>
              <a:rPr lang="ja-JP" altLang="en-US" dirty="0" smtClean="0"/>
              <a:t>維持管理</a:t>
            </a:r>
            <a:r>
              <a:rPr lang="ja-JP" altLang="en-US" dirty="0"/>
              <a:t>にかかる作業の効率化や能率</a:t>
            </a:r>
            <a:r>
              <a:rPr lang="ja-JP" altLang="en-US" dirty="0" smtClean="0"/>
              <a:t>向上のために</a:t>
            </a:r>
            <a:r>
              <a:rPr lang="ja-JP" altLang="en-US" dirty="0"/>
              <a:t>、</a:t>
            </a:r>
          </a:p>
          <a:p>
            <a:pPr>
              <a:lnSpc>
                <a:spcPct val="110000"/>
              </a:lnSpc>
            </a:pPr>
            <a:r>
              <a:rPr lang="ja-JP" altLang="en-US" dirty="0">
                <a:solidFill>
                  <a:srgbClr val="0000FF"/>
                </a:solidFill>
              </a:rPr>
              <a:t>土中、高所、狭隘部などの不可視部の点検手法</a:t>
            </a:r>
            <a:r>
              <a:rPr lang="ja-JP" altLang="en-US" dirty="0"/>
              <a:t>を高度化し、見落としのない点検</a:t>
            </a:r>
            <a:r>
              <a:rPr lang="ja-JP" altLang="en-US" dirty="0" smtClean="0"/>
              <a:t>を行う技術：ロボットの活用（</a:t>
            </a:r>
            <a:r>
              <a:rPr lang="en-US" altLang="ja-JP" dirty="0" smtClean="0"/>
              <a:t>UAV</a:t>
            </a:r>
            <a:r>
              <a:rPr lang="ja-JP" altLang="en-US" dirty="0" smtClean="0"/>
              <a:t>による点検等）、非破壊試験（超音波や赤外線、電磁波等を用いて、構造物内部の、破断、空洞、漏水</a:t>
            </a:r>
            <a:r>
              <a:rPr lang="ja-JP" altLang="en-US" dirty="0"/>
              <a:t>箇所の</a:t>
            </a:r>
            <a:r>
              <a:rPr lang="ja-JP" altLang="en-US" dirty="0" smtClean="0"/>
              <a:t>同定を行う。）</a:t>
            </a:r>
            <a:endParaRPr lang="ja-JP" altLang="en-US" dirty="0"/>
          </a:p>
          <a:p>
            <a:pPr>
              <a:lnSpc>
                <a:spcPct val="110000"/>
              </a:lnSpc>
            </a:pPr>
            <a:r>
              <a:rPr lang="ja-JP" altLang="en-US" dirty="0">
                <a:solidFill>
                  <a:srgbClr val="0000FF"/>
                </a:solidFill>
              </a:rPr>
              <a:t>部材の劣化が機能に与える影響を評価する手法を検討し、機能評価に</a:t>
            </a:r>
            <a:r>
              <a:rPr lang="ja-JP" altLang="en-US" dirty="0" smtClean="0">
                <a:solidFill>
                  <a:srgbClr val="0000FF"/>
                </a:solidFill>
              </a:rPr>
              <a:t>つなげる</a:t>
            </a:r>
            <a:r>
              <a:rPr lang="ja-JP" altLang="en-US" dirty="0">
                <a:solidFill>
                  <a:srgbClr val="0000FF"/>
                </a:solidFill>
              </a:rPr>
              <a:t>技術。</a:t>
            </a:r>
            <a:r>
              <a:rPr lang="ja-JP" altLang="en-US" dirty="0"/>
              <a:t>モニタリング技術・データベース技術の</a:t>
            </a:r>
            <a:r>
              <a:rPr lang="ja-JP" altLang="en-US" dirty="0" smtClean="0"/>
              <a:t>活用を活用し、点検・モニタリングで確認</a:t>
            </a:r>
            <a:r>
              <a:rPr lang="ja-JP" altLang="en-US" dirty="0"/>
              <a:t>された変状と補修時に確認した変状の実態とを比較し、巡視・</a:t>
            </a:r>
            <a:r>
              <a:rPr lang="ja-JP" altLang="en-US" dirty="0" smtClean="0"/>
              <a:t>点検・モニタリング結果</a:t>
            </a:r>
            <a:r>
              <a:rPr lang="ja-JP" altLang="en-US" dirty="0"/>
              <a:t>をより有効に活用するための手法を確立。変状および補修の事例集を合わせて作成し、施設の種類や設置環境に応じて、注視すべき変状や部位の特徴を明らかにする</a:t>
            </a:r>
            <a:r>
              <a:rPr lang="ja-JP" altLang="en-US" dirty="0" smtClean="0"/>
              <a:t>。劣化予測、早期の異常検知、適切な補修を行えるようにする。</a:t>
            </a:r>
            <a:endParaRPr lang="en-US" altLang="ja-JP" dirty="0" smtClean="0"/>
          </a:p>
        </p:txBody>
      </p:sp>
    </p:spTree>
    <p:extLst>
      <p:ext uri="{BB962C8B-B14F-4D97-AF65-F5344CB8AC3E}">
        <p14:creationId xmlns:p14="http://schemas.microsoft.com/office/powerpoint/2010/main" val="1444806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３．実行</a:t>
            </a:r>
            <a:r>
              <a:rPr lang="ja-JP" altLang="en-US" dirty="0"/>
              <a:t>する際のリスクや課題</a:t>
            </a:r>
            <a:endParaRPr kumimoji="1" lang="ja-JP" altLang="en-US" dirty="0"/>
          </a:p>
        </p:txBody>
      </p:sp>
      <p:sp>
        <p:nvSpPr>
          <p:cNvPr id="3" name="コンテンツ プレースホルダー 2"/>
          <p:cNvSpPr>
            <a:spLocks noGrp="1"/>
          </p:cNvSpPr>
          <p:nvPr>
            <p:ph idx="1"/>
          </p:nvPr>
        </p:nvSpPr>
        <p:spPr/>
        <p:txBody>
          <a:bodyPr/>
          <a:lstStyle/>
          <a:p>
            <a:r>
              <a:rPr lang="ja-JP" altLang="en-US" dirty="0"/>
              <a:t>収益性が低い</a:t>
            </a:r>
            <a:r>
              <a:rPr lang="ja-JP" altLang="en-US" dirty="0" smtClean="0"/>
              <a:t>。</a:t>
            </a:r>
            <a:endParaRPr lang="en-US" altLang="ja-JP" dirty="0" smtClean="0"/>
          </a:p>
          <a:p>
            <a:r>
              <a:rPr lang="ja-JP" altLang="en-US" dirty="0" smtClean="0"/>
              <a:t>建設業</a:t>
            </a:r>
            <a:r>
              <a:rPr lang="ja-JP" altLang="en-US" dirty="0"/>
              <a:t>の維持管理に人気がなく人手が集まらない</a:t>
            </a:r>
            <a:r>
              <a:rPr lang="ja-JP" altLang="en-US" dirty="0" smtClean="0"/>
              <a:t>。</a:t>
            </a:r>
            <a:endParaRPr lang="en-US" altLang="ja-JP" dirty="0" smtClean="0"/>
          </a:p>
          <a:p>
            <a:pPr marL="0" indent="0">
              <a:buNone/>
            </a:pPr>
            <a:endParaRPr lang="ja-JP" altLang="en-US" dirty="0"/>
          </a:p>
          <a:p>
            <a:pPr marL="0" indent="0">
              <a:buNone/>
            </a:pPr>
            <a:r>
              <a:rPr lang="ja-JP" altLang="en-US" dirty="0" smtClean="0"/>
              <a:t>　といった中で、特に地方公共団体職員や、建設業における担い手</a:t>
            </a:r>
            <a:endParaRPr lang="en-US" altLang="ja-JP" dirty="0" smtClean="0"/>
          </a:p>
          <a:p>
            <a:pPr marL="0" indent="0">
              <a:buNone/>
            </a:pPr>
            <a:r>
              <a:rPr lang="ja-JP" altLang="en-US" dirty="0"/>
              <a:t>　</a:t>
            </a:r>
            <a:r>
              <a:rPr lang="ja-JP" altLang="en-US" dirty="0" smtClean="0"/>
              <a:t>確保・育成をおこな</a:t>
            </a:r>
            <a:r>
              <a:rPr lang="ja-JP" altLang="en-US" dirty="0"/>
              <a:t>う</a:t>
            </a:r>
            <a:r>
              <a:rPr lang="ja-JP" altLang="en-US" dirty="0" smtClean="0"/>
              <a:t>。</a:t>
            </a:r>
            <a:endParaRPr lang="en-US" altLang="ja-JP" dirty="0" smtClean="0"/>
          </a:p>
          <a:p>
            <a:pPr marL="0" indent="0">
              <a:buNone/>
            </a:pPr>
            <a:r>
              <a:rPr lang="ja-JP" altLang="en-US" dirty="0"/>
              <a:t>　</a:t>
            </a:r>
            <a:r>
              <a:rPr lang="ja-JP" altLang="en-US" dirty="0" smtClean="0"/>
              <a:t>分野</a:t>
            </a:r>
            <a:r>
              <a:rPr lang="ja-JP" altLang="en-US" dirty="0"/>
              <a:t>横断的な</a:t>
            </a:r>
            <a:r>
              <a:rPr lang="ja-JP" altLang="en-US" dirty="0" smtClean="0"/>
              <a:t>連携を図る。</a:t>
            </a:r>
            <a:endParaRPr kumimoji="1" lang="ja-JP" altLang="en-US" dirty="0"/>
          </a:p>
        </p:txBody>
      </p:sp>
    </p:spTree>
    <p:extLst>
      <p:ext uri="{BB962C8B-B14F-4D97-AF65-F5344CB8AC3E}">
        <p14:creationId xmlns:p14="http://schemas.microsoft.com/office/powerpoint/2010/main" val="837632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諸元：</a:t>
            </a:r>
            <a:endParaRPr kumimoji="1" lang="ja-JP" altLang="en-US" dirty="0"/>
          </a:p>
        </p:txBody>
      </p:sp>
      <p:sp>
        <p:nvSpPr>
          <p:cNvPr id="3" name="コンテンツ プレースホルダー 2"/>
          <p:cNvSpPr>
            <a:spLocks noGrp="1"/>
          </p:cNvSpPr>
          <p:nvPr>
            <p:ph idx="1"/>
          </p:nvPr>
        </p:nvSpPr>
        <p:spPr/>
        <p:txBody>
          <a:bodyPr>
            <a:normAutofit/>
          </a:bodyPr>
          <a:lstStyle/>
          <a:p>
            <a:pPr>
              <a:buFont typeface="Wingdings" panose="05000000000000000000" pitchFamily="2" charset="2"/>
              <a:buChar char="l"/>
            </a:pPr>
            <a:r>
              <a:rPr lang="ja-JP" altLang="en-US" dirty="0" smtClean="0"/>
              <a:t>道路</a:t>
            </a:r>
            <a:r>
              <a:rPr lang="ja-JP" altLang="en-US" dirty="0"/>
              <a:t>標識・照明：全国に約</a:t>
            </a:r>
            <a:r>
              <a:rPr lang="ja-JP" altLang="en-US" dirty="0" smtClean="0"/>
              <a:t>６００万基。</a:t>
            </a:r>
            <a:endParaRPr lang="ja-JP" altLang="en-US" dirty="0"/>
          </a:p>
          <a:p>
            <a:pPr>
              <a:buFont typeface="Wingdings" panose="05000000000000000000" pitchFamily="2" charset="2"/>
              <a:buChar char="l"/>
            </a:pPr>
            <a:r>
              <a:rPr lang="ja-JP" altLang="en-US" dirty="0" smtClean="0"/>
              <a:t>２ｍ</a:t>
            </a:r>
            <a:r>
              <a:rPr lang="ja-JP" altLang="en-US" dirty="0"/>
              <a:t>以上の全国の橋梁：約７０万橋。このうち、建設後</a:t>
            </a:r>
            <a:r>
              <a:rPr lang="ja-JP" altLang="en-US" dirty="0" smtClean="0"/>
              <a:t>５０年を</a:t>
            </a:r>
            <a:r>
              <a:rPr lang="ja-JP" altLang="en-US" dirty="0"/>
              <a:t>超えた</a:t>
            </a:r>
            <a:r>
              <a:rPr lang="ja-JP" altLang="en-US" dirty="0" smtClean="0"/>
              <a:t>橋梁の</a:t>
            </a:r>
            <a:r>
              <a:rPr lang="ja-JP" altLang="en-US" dirty="0"/>
              <a:t>割合は、現在は１８％で</a:t>
            </a:r>
            <a:r>
              <a:rPr lang="ja-JP" altLang="en-US" dirty="0" smtClean="0"/>
              <a:t>あるが</a:t>
            </a:r>
            <a:r>
              <a:rPr lang="ja-JP" altLang="en-US" dirty="0"/>
              <a:t>、１０年後には</a:t>
            </a:r>
            <a:r>
              <a:rPr lang="ja-JP" altLang="en-US" dirty="0" smtClean="0"/>
              <a:t>４</a:t>
            </a:r>
            <a:r>
              <a:rPr lang="ja-JP" altLang="en-US" dirty="0"/>
              <a:t>３</a:t>
            </a:r>
            <a:r>
              <a:rPr lang="ja-JP" altLang="en-US" dirty="0" smtClean="0"/>
              <a:t>％</a:t>
            </a:r>
            <a:r>
              <a:rPr lang="ja-JP" altLang="en-US" dirty="0"/>
              <a:t>、２０年後には６７％へと増加</a:t>
            </a:r>
            <a:r>
              <a:rPr lang="ja-JP" altLang="en-US" dirty="0" smtClean="0"/>
              <a:t>。</a:t>
            </a:r>
            <a:r>
              <a:rPr lang="en-US" altLang="ja-JP" dirty="0" smtClean="0"/>
              <a:t>H</a:t>
            </a:r>
            <a:r>
              <a:rPr lang="ja-JP" altLang="en-US" dirty="0"/>
              <a:t>２５．４月道路局</a:t>
            </a:r>
            <a:r>
              <a:rPr lang="ja-JP" altLang="en-US" dirty="0" smtClean="0"/>
              <a:t>集計。</a:t>
            </a:r>
            <a:endParaRPr lang="ja-JP" altLang="en-US" dirty="0"/>
          </a:p>
          <a:p>
            <a:pPr>
              <a:buFont typeface="Wingdings" panose="05000000000000000000" pitchFamily="2" charset="2"/>
              <a:buChar char="l"/>
            </a:pPr>
            <a:r>
              <a:rPr lang="ja-JP" altLang="en-US" dirty="0" smtClean="0"/>
              <a:t>国内</a:t>
            </a:r>
            <a:r>
              <a:rPr lang="ja-JP" altLang="en-US" dirty="0"/>
              <a:t>の道路トンネル：</a:t>
            </a:r>
          </a:p>
          <a:p>
            <a:pPr marL="0" indent="0">
              <a:buNone/>
            </a:pPr>
            <a:r>
              <a:rPr lang="ja-JP" altLang="en-US" dirty="0" smtClean="0"/>
              <a:t>　約</a:t>
            </a:r>
            <a:r>
              <a:rPr lang="ja-JP" altLang="en-US" dirty="0"/>
              <a:t>１万（１０，１４６）箇所、総延長</a:t>
            </a:r>
            <a:r>
              <a:rPr lang="ja-JP" altLang="en-US" dirty="0" smtClean="0"/>
              <a:t>３，９４０ｋｍ。</a:t>
            </a:r>
            <a:endParaRPr lang="ja-JP" altLang="en-US" dirty="0"/>
          </a:p>
          <a:p>
            <a:endParaRPr kumimoji="1" lang="ja-JP" altLang="en-US" dirty="0"/>
          </a:p>
        </p:txBody>
      </p:sp>
    </p:spTree>
    <p:extLst>
      <p:ext uri="{BB962C8B-B14F-4D97-AF65-F5344CB8AC3E}">
        <p14:creationId xmlns:p14="http://schemas.microsoft.com/office/powerpoint/2010/main" val="230441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92D050"/>
          </a:solidFill>
        </p:spPr>
        <p:txBody>
          <a:bodyPr/>
          <a:lstStyle/>
          <a:p>
            <a:r>
              <a:rPr kumimoji="1" lang="ja-JP" altLang="en-US" dirty="0" smtClean="0"/>
              <a:t>事業評価</a:t>
            </a:r>
            <a:r>
              <a:rPr kumimoji="1" lang="en-US" altLang="ja-JP" dirty="0" smtClean="0"/>
              <a:t/>
            </a:r>
            <a:br>
              <a:rPr kumimoji="1" lang="en-US" altLang="ja-JP" dirty="0" smtClean="0"/>
            </a:br>
            <a:endParaRPr kumimoji="1" lang="ja-JP" altLang="en-US" dirty="0"/>
          </a:p>
        </p:txBody>
      </p:sp>
      <p:sp>
        <p:nvSpPr>
          <p:cNvPr id="4" name="テキス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83427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事業評価　</a:t>
            </a:r>
            <a:r>
              <a:rPr lang="en-US" altLang="ja-JP" dirty="0"/>
              <a:t>1/3</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marL="0" indent="0">
              <a:lnSpc>
                <a:spcPct val="110000"/>
              </a:lnSpc>
              <a:buNone/>
            </a:pPr>
            <a:r>
              <a:rPr kumimoji="1" lang="ja-JP" altLang="en-US" dirty="0" smtClean="0"/>
              <a:t>１．個別事業の事業評価の実施時期、評価項目など、個別の事業評価の概要を説明した上で、事業評価の</a:t>
            </a:r>
            <a:r>
              <a:rPr kumimoji="1" lang="ja-JP" altLang="en-US" dirty="0" smtClean="0">
                <a:solidFill>
                  <a:srgbClr val="FF0000"/>
                </a:solidFill>
              </a:rPr>
              <a:t>課題を</a:t>
            </a:r>
            <a:r>
              <a:rPr kumimoji="1" lang="ja-JP" altLang="en-US" dirty="0" smtClean="0"/>
              <a:t>のべよ。</a:t>
            </a:r>
            <a:endParaRPr kumimoji="1" lang="en-US" altLang="ja-JP" dirty="0" smtClean="0"/>
          </a:p>
          <a:p>
            <a:pPr marL="0" indent="0">
              <a:lnSpc>
                <a:spcPct val="110000"/>
              </a:lnSpc>
              <a:buNone/>
            </a:pPr>
            <a:r>
              <a:rPr kumimoji="1" lang="en-US" altLang="ja-JP" dirty="0" smtClean="0"/>
              <a:t>A, </a:t>
            </a:r>
            <a:r>
              <a:rPr kumimoji="1" lang="ja-JP" altLang="en-US" dirty="0" smtClean="0"/>
              <a:t>新規事業採択時評価</a:t>
            </a:r>
            <a:endParaRPr kumimoji="1" lang="en-US" altLang="ja-JP" dirty="0" smtClean="0"/>
          </a:p>
          <a:p>
            <a:pPr marL="0" indent="0">
              <a:lnSpc>
                <a:spcPct val="110000"/>
              </a:lnSpc>
              <a:buNone/>
            </a:pPr>
            <a:r>
              <a:rPr lang="en-US" altLang="ja-JP" dirty="0"/>
              <a:t> </a:t>
            </a:r>
            <a:r>
              <a:rPr lang="en-US" altLang="ja-JP" dirty="0" smtClean="0"/>
              <a:t>    </a:t>
            </a:r>
            <a:r>
              <a:rPr lang="ja-JP" altLang="en-US" dirty="0" smtClean="0"/>
              <a:t>費用対効果分析を含めた事業評価を行う。</a:t>
            </a:r>
            <a:endParaRPr kumimoji="1" lang="en-US" altLang="ja-JP" dirty="0" smtClean="0"/>
          </a:p>
          <a:p>
            <a:pPr marL="0" indent="0">
              <a:lnSpc>
                <a:spcPct val="110000"/>
              </a:lnSpc>
              <a:buNone/>
            </a:pPr>
            <a:r>
              <a:rPr lang="en-US" altLang="ja-JP" dirty="0" smtClean="0"/>
              <a:t>B, </a:t>
            </a:r>
            <a:r>
              <a:rPr lang="ja-JP" altLang="en-US" dirty="0" smtClean="0"/>
              <a:t>再評価</a:t>
            </a:r>
            <a:endParaRPr lang="en-US" altLang="ja-JP" dirty="0" smtClean="0"/>
          </a:p>
          <a:p>
            <a:pPr marL="0" indent="0">
              <a:lnSpc>
                <a:spcPct val="110000"/>
              </a:lnSpc>
              <a:buNone/>
            </a:pPr>
            <a:r>
              <a:rPr lang="ja-JP" altLang="en-US" dirty="0"/>
              <a:t>　</a:t>
            </a:r>
            <a:r>
              <a:rPr lang="ja-JP" altLang="en-US" dirty="0" smtClean="0"/>
              <a:t>　一定期間経過した時点で継続中の事業について行い、見直し、中止、継続等を判断する。</a:t>
            </a:r>
            <a:endParaRPr lang="en-US" altLang="ja-JP" dirty="0" smtClean="0"/>
          </a:p>
          <a:p>
            <a:pPr marL="0" indent="0">
              <a:lnSpc>
                <a:spcPct val="110000"/>
              </a:lnSpc>
              <a:buNone/>
            </a:pPr>
            <a:r>
              <a:rPr kumimoji="1" lang="en-US" altLang="ja-JP" dirty="0" smtClean="0"/>
              <a:t>C, </a:t>
            </a:r>
            <a:r>
              <a:rPr kumimoji="1" lang="ja-JP" altLang="en-US" dirty="0" smtClean="0"/>
              <a:t>完了後の評価</a:t>
            </a:r>
            <a:endParaRPr kumimoji="1" lang="en-US" altLang="ja-JP" dirty="0" smtClean="0"/>
          </a:p>
          <a:p>
            <a:pPr marL="0" indent="0">
              <a:lnSpc>
                <a:spcPct val="110000"/>
              </a:lnSpc>
              <a:buNone/>
            </a:pPr>
            <a:r>
              <a:rPr lang="ja-JP" altLang="en-US" dirty="0"/>
              <a:t>　</a:t>
            </a:r>
            <a:r>
              <a:rPr lang="ja-JP" altLang="en-US" dirty="0" smtClean="0"/>
              <a:t>　事業効果、環境への影響等の確認を行い、必要に応じて改善措置、同種事業の計画・調査のあり方等を検討する。</a:t>
            </a:r>
            <a:endParaRPr kumimoji="1" lang="en-US" altLang="ja-JP" dirty="0" smtClean="0"/>
          </a:p>
          <a:p>
            <a:pPr marL="0" indent="0">
              <a:buNone/>
            </a:pPr>
            <a:endParaRPr kumimoji="1" lang="en-US" altLang="ja-JP" dirty="0" smtClean="0"/>
          </a:p>
          <a:p>
            <a:endParaRPr kumimoji="1" lang="ja-JP" altLang="en-US" dirty="0"/>
          </a:p>
        </p:txBody>
      </p:sp>
    </p:spTree>
    <p:extLst>
      <p:ext uri="{BB962C8B-B14F-4D97-AF65-F5344CB8AC3E}">
        <p14:creationId xmlns:p14="http://schemas.microsoft.com/office/powerpoint/2010/main" val="1243634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事業評価　</a:t>
            </a:r>
            <a:r>
              <a:rPr lang="en-US" altLang="ja-JP" dirty="0" smtClean="0"/>
              <a:t>2/3</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２．水害や土砂災害に対する安全性向上の効果、環境改善の効果それぞれについて、事業効果の算定方法を説明した上で、その算定方法の</a:t>
            </a:r>
            <a:r>
              <a:rPr kumimoji="1" lang="ja-JP" altLang="en-US" dirty="0" smtClean="0">
                <a:solidFill>
                  <a:srgbClr val="FF0000"/>
                </a:solidFill>
              </a:rPr>
              <a:t>課題</a:t>
            </a:r>
            <a:r>
              <a:rPr kumimoji="1" lang="ja-JP" altLang="en-US" dirty="0" smtClean="0"/>
              <a:t>を述べよ。</a:t>
            </a:r>
            <a:endParaRPr kumimoji="1" lang="en-US" altLang="ja-JP" dirty="0" smtClean="0"/>
          </a:p>
          <a:p>
            <a:pPr marL="0" indent="0">
              <a:buNone/>
            </a:pPr>
            <a:endParaRPr kumimoji="1" lang="en-US" altLang="ja-JP" dirty="0" smtClean="0"/>
          </a:p>
          <a:p>
            <a:pPr marL="0" indent="0">
              <a:buNone/>
            </a:pPr>
            <a:r>
              <a:rPr lang="ja-JP" altLang="en-US" dirty="0" smtClean="0"/>
              <a:t>物的損害額の軽減効果</a:t>
            </a:r>
            <a:endParaRPr lang="en-US" altLang="ja-JP" dirty="0" smtClean="0"/>
          </a:p>
          <a:p>
            <a:pPr marL="0" indent="0">
              <a:buNone/>
            </a:pPr>
            <a:r>
              <a:rPr kumimoji="1" lang="ja-JP" altLang="en-US" dirty="0" smtClean="0"/>
              <a:t>人的損失の軽減効果</a:t>
            </a:r>
            <a:endParaRPr kumimoji="1" lang="en-US" altLang="ja-JP" dirty="0" smtClean="0"/>
          </a:p>
          <a:p>
            <a:pPr marL="0" indent="0">
              <a:buNone/>
            </a:pPr>
            <a:r>
              <a:rPr lang="ja-JP" altLang="en-US" dirty="0" smtClean="0"/>
              <a:t>被災可能性に対する不安の軽減の効果</a:t>
            </a:r>
            <a:endParaRPr lang="en-US" altLang="ja-JP" dirty="0" smtClean="0"/>
          </a:p>
          <a:p>
            <a:pPr marL="0" indent="0">
              <a:buNone/>
            </a:pPr>
            <a:r>
              <a:rPr kumimoji="1" lang="ja-JP" altLang="en-US" dirty="0" smtClean="0"/>
              <a:t>環境</a:t>
            </a:r>
            <a:r>
              <a:rPr lang="ja-JP" altLang="en-US" dirty="0" smtClean="0"/>
              <a:t>改善効果</a:t>
            </a:r>
            <a:endParaRPr kumimoji="1" lang="ja-JP" altLang="en-US" dirty="0"/>
          </a:p>
        </p:txBody>
      </p:sp>
    </p:spTree>
    <p:extLst>
      <p:ext uri="{BB962C8B-B14F-4D97-AF65-F5344CB8AC3E}">
        <p14:creationId xmlns:p14="http://schemas.microsoft.com/office/powerpoint/2010/main" val="420273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11727" y="58847"/>
            <a:ext cx="11880273" cy="6370975"/>
          </a:xfrm>
          <a:prstGeom prst="rect">
            <a:avLst/>
          </a:prstGeom>
        </p:spPr>
        <p:txBody>
          <a:bodyPr wrap="square">
            <a:spAutoFit/>
          </a:bodyPr>
          <a:lstStyle/>
          <a:p>
            <a:r>
              <a:rPr lang="ja-JP" altLang="en-US" sz="2400" dirty="0"/>
              <a:t>公共事業評価の費用便益分析に関する技術指針（共通編）平成２１年６月国土交通省</a:t>
            </a:r>
            <a:r>
              <a:rPr lang="ja-JP" altLang="en-US" sz="2400" dirty="0" smtClean="0"/>
              <a:t>から：</a:t>
            </a:r>
            <a:endParaRPr lang="en-US" altLang="ja-JP" sz="2400" dirty="0" smtClean="0"/>
          </a:p>
          <a:p>
            <a:r>
              <a:rPr lang="ja-JP" altLang="en-US" sz="2400" dirty="0" smtClean="0"/>
              <a:t>防災</a:t>
            </a:r>
            <a:r>
              <a:rPr lang="ja-JP" altLang="en-US" sz="2400" dirty="0"/>
              <a:t>事業の主な効果項目は、事故・災害発生時の</a:t>
            </a:r>
            <a:r>
              <a:rPr lang="ja-JP" altLang="en-US" sz="2400" dirty="0">
                <a:solidFill>
                  <a:srgbClr val="0000FF"/>
                </a:solidFill>
              </a:rPr>
              <a:t>「人的損失額（</a:t>
            </a:r>
            <a:r>
              <a:rPr lang="en-US" altLang="ja-JP" sz="2400" dirty="0">
                <a:solidFill>
                  <a:srgbClr val="0000FF"/>
                </a:solidFill>
              </a:rPr>
              <a:t>value of human cost</a:t>
            </a:r>
            <a:r>
              <a:rPr lang="ja-JP" altLang="en-US" sz="2400" dirty="0">
                <a:solidFill>
                  <a:srgbClr val="0000FF"/>
                </a:solidFill>
              </a:rPr>
              <a:t>）」・「物的損失額</a:t>
            </a:r>
            <a:r>
              <a:rPr lang="en-US" altLang="ja-JP" sz="2400" dirty="0">
                <a:solidFill>
                  <a:srgbClr val="0000FF"/>
                </a:solidFill>
              </a:rPr>
              <a:t>(value of property damage)</a:t>
            </a:r>
            <a:r>
              <a:rPr lang="ja-JP" altLang="en-US" sz="2400" dirty="0">
                <a:solidFill>
                  <a:srgbClr val="0000FF"/>
                </a:solidFill>
              </a:rPr>
              <a:t>」</a:t>
            </a:r>
            <a:r>
              <a:rPr lang="ja-JP" altLang="en-US" sz="2400" dirty="0"/>
              <a:t>の軽減に加え、及び災害がいつ発生するかわからないという状況下における</a:t>
            </a:r>
            <a:r>
              <a:rPr lang="ja-JP" altLang="en-US" sz="2400" dirty="0">
                <a:solidFill>
                  <a:srgbClr val="0000FF"/>
                </a:solidFill>
              </a:rPr>
              <a:t>「被災可能性に対する不安</a:t>
            </a:r>
            <a:r>
              <a:rPr lang="en-US" altLang="ja-JP" sz="2400" dirty="0">
                <a:solidFill>
                  <a:srgbClr val="0000FF"/>
                </a:solidFill>
              </a:rPr>
              <a:t>(anxiety of possible disaster)</a:t>
            </a:r>
            <a:r>
              <a:rPr lang="ja-JP" altLang="en-US" sz="2400" dirty="0">
                <a:solidFill>
                  <a:srgbClr val="0000FF"/>
                </a:solidFill>
              </a:rPr>
              <a:t>」</a:t>
            </a:r>
            <a:r>
              <a:rPr lang="ja-JP" altLang="en-US" sz="2400" dirty="0"/>
              <a:t>の軽減の３つの項目を基本とする。想定する災害の被害状況や規模によっては、効果が無視できるほど小さな項目、被害想定が困難な項目なども考えられるため、適宜、上記３つの効果項目から適切な項目を選定し評価する。</a:t>
            </a:r>
          </a:p>
          <a:p>
            <a:r>
              <a:rPr lang="ja-JP" altLang="en-US" sz="2400" dirty="0"/>
              <a:t>防災事業の便益は、「人的損失額」と「物的損失額」の和に事故・災害の発生確率を乗じた</a:t>
            </a:r>
            <a:r>
              <a:rPr lang="ja-JP" altLang="en-US" sz="2400" dirty="0">
                <a:solidFill>
                  <a:srgbClr val="0000FF"/>
                </a:solidFill>
              </a:rPr>
              <a:t>「期待損害額</a:t>
            </a:r>
            <a:r>
              <a:rPr lang="en-US" altLang="ja-JP" sz="2400" dirty="0">
                <a:solidFill>
                  <a:srgbClr val="0000FF"/>
                </a:solidFill>
              </a:rPr>
              <a:t>(value of expected damage)</a:t>
            </a:r>
            <a:r>
              <a:rPr lang="ja-JP" altLang="en-US" sz="2400" dirty="0">
                <a:solidFill>
                  <a:srgbClr val="0000FF"/>
                </a:solidFill>
              </a:rPr>
              <a:t>」</a:t>
            </a:r>
            <a:r>
              <a:rPr lang="ja-JP" altLang="en-US" sz="2400" dirty="0"/>
              <a:t>の軽減分と、「被災可能性に対する不安」の軽減分の合計である。</a:t>
            </a:r>
          </a:p>
          <a:p>
            <a:r>
              <a:rPr lang="ja-JP" altLang="en-US" sz="2400" dirty="0"/>
              <a:t>「人的損失額」は、災害時における死傷者の逸失損失や病院への搬送や治療等に費やす医療費など</a:t>
            </a:r>
            <a:r>
              <a:rPr lang="ja-JP" altLang="en-US" sz="2400" dirty="0" smtClean="0"/>
              <a:t>の</a:t>
            </a:r>
            <a:r>
              <a:rPr lang="ja-JP" altLang="en-US" sz="2400" dirty="0" smtClean="0">
                <a:solidFill>
                  <a:srgbClr val="00B0F0"/>
                </a:solidFill>
              </a:rPr>
              <a:t>「財産的損害額</a:t>
            </a:r>
            <a:r>
              <a:rPr lang="en-US" altLang="ja-JP" sz="2400" dirty="0" smtClean="0">
                <a:solidFill>
                  <a:srgbClr val="00B0F0"/>
                </a:solidFill>
              </a:rPr>
              <a:t>(value of assets damage)</a:t>
            </a:r>
            <a:r>
              <a:rPr lang="ja-JP" altLang="en-US" sz="2400" dirty="0" smtClean="0">
                <a:solidFill>
                  <a:srgbClr val="00B0F0"/>
                </a:solidFill>
              </a:rPr>
              <a:t>」</a:t>
            </a:r>
            <a:r>
              <a:rPr lang="ja-JP" altLang="en-US" sz="2400" dirty="0" smtClean="0"/>
              <a:t>と</a:t>
            </a:r>
            <a:r>
              <a:rPr lang="ja-JP" altLang="en-US" sz="2400" dirty="0"/>
              <a:t>被災に伴う死傷者の家族等の悲しみや障害者本人の</a:t>
            </a:r>
            <a:r>
              <a:rPr lang="ja-JP" altLang="en-US" sz="2400" dirty="0" smtClean="0"/>
              <a:t>苦痛</a:t>
            </a:r>
            <a:r>
              <a:rPr lang="ja-JP" altLang="en-US" sz="2400" dirty="0"/>
              <a:t>などの</a:t>
            </a:r>
            <a:r>
              <a:rPr lang="ja-JP" altLang="en-US" sz="2400" dirty="0">
                <a:solidFill>
                  <a:srgbClr val="00B0F0"/>
                </a:solidFill>
              </a:rPr>
              <a:t>「精神的損害額</a:t>
            </a:r>
            <a:r>
              <a:rPr lang="en-US" altLang="ja-JP" sz="2400" dirty="0">
                <a:solidFill>
                  <a:srgbClr val="00B0F0"/>
                </a:solidFill>
              </a:rPr>
              <a:t>(value of mental damage)</a:t>
            </a:r>
            <a:r>
              <a:rPr lang="ja-JP" altLang="en-US" sz="2400" dirty="0">
                <a:solidFill>
                  <a:srgbClr val="00B0F0"/>
                </a:solidFill>
              </a:rPr>
              <a:t>」</a:t>
            </a:r>
            <a:r>
              <a:rPr lang="ja-JP" altLang="en-US" sz="2400" dirty="0"/>
              <a:t>に分類される。ただし、</a:t>
            </a:r>
            <a:r>
              <a:rPr lang="ja-JP" altLang="en-US" sz="2400" dirty="0">
                <a:solidFill>
                  <a:srgbClr val="FF0000"/>
                </a:solidFill>
              </a:rPr>
              <a:t>「被災可能性に対する不安」の軽減分については、現在のところ評価手法に課題が残されている</a:t>
            </a:r>
            <a:r>
              <a:rPr lang="ja-JP" altLang="en-US" sz="2400" dirty="0"/>
              <a:t>ため、評価手法の確立、評価値の精度向上が進められるまでの間は、「人的損失額」と「物的損害額」の和に、事故・災害の発生確率を乗じた「期待被害額」の軽減分を防災事業の便益とする。</a:t>
            </a:r>
          </a:p>
        </p:txBody>
      </p:sp>
    </p:spTree>
    <p:extLst>
      <p:ext uri="{BB962C8B-B14F-4D97-AF65-F5344CB8AC3E}">
        <p14:creationId xmlns:p14="http://schemas.microsoft.com/office/powerpoint/2010/main" val="4227461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事業評価　</a:t>
            </a:r>
            <a:r>
              <a:rPr lang="en-US" altLang="ja-JP" dirty="0" smtClean="0"/>
              <a:t>3/3</a:t>
            </a:r>
            <a:endParaRPr kumimoji="1" lang="ja-JP" altLang="en-US" dirty="0"/>
          </a:p>
        </p:txBody>
      </p:sp>
      <p:sp>
        <p:nvSpPr>
          <p:cNvPr id="3" name="コンテンツ プレースホルダー 2"/>
          <p:cNvSpPr>
            <a:spLocks noGrp="1"/>
          </p:cNvSpPr>
          <p:nvPr>
            <p:ph idx="1"/>
          </p:nvPr>
        </p:nvSpPr>
        <p:spPr>
          <a:xfrm>
            <a:off x="415636" y="1413164"/>
            <a:ext cx="11679382" cy="5361709"/>
          </a:xfrm>
        </p:spPr>
        <p:txBody>
          <a:bodyPr>
            <a:normAutofit fontScale="92500" lnSpcReduction="10000"/>
          </a:bodyPr>
          <a:lstStyle/>
          <a:p>
            <a:pPr marL="514350" indent="-514350">
              <a:buAutoNum type="arabicPeriod" startAt="3"/>
            </a:pPr>
            <a:r>
              <a:rPr lang="en-US" altLang="ja-JP" dirty="0" smtClean="0"/>
              <a:t>1,2</a:t>
            </a:r>
            <a:r>
              <a:rPr lang="ja-JP" altLang="en-US" dirty="0" smtClean="0"/>
              <a:t>で述べた事業評価制度や事業効果の算定法に関する課題を改善するための技術的提案を示せ。</a:t>
            </a:r>
            <a:endParaRPr lang="en-US" altLang="ja-JP" dirty="0" smtClean="0"/>
          </a:p>
          <a:p>
            <a:pPr marL="0" indent="0">
              <a:buNone/>
            </a:pPr>
            <a:r>
              <a:rPr lang="ja-JP" altLang="en-US" dirty="0"/>
              <a:t>　　「被災可能性に対する不安」の軽減分については、現在のところ評価手法に課題が残されている</a:t>
            </a:r>
            <a:r>
              <a:rPr lang="ja-JP" altLang="en-US" dirty="0" smtClean="0"/>
              <a:t>：</a:t>
            </a:r>
            <a:endParaRPr lang="en-US" altLang="ja-JP" dirty="0" smtClean="0"/>
          </a:p>
          <a:p>
            <a:pPr marL="0" indent="0">
              <a:buNone/>
            </a:pPr>
            <a:r>
              <a:rPr lang="ja-JP" altLang="en-US" dirty="0" smtClean="0"/>
              <a:t>　　</a:t>
            </a:r>
            <a:r>
              <a:rPr lang="ja-JP" altLang="en-US" dirty="0" smtClean="0">
                <a:solidFill>
                  <a:srgbClr val="0000FF"/>
                </a:solidFill>
              </a:rPr>
              <a:t>仮想的</a:t>
            </a:r>
            <a:r>
              <a:rPr lang="ja-JP" altLang="en-US" dirty="0">
                <a:solidFill>
                  <a:srgbClr val="0000FF"/>
                </a:solidFill>
              </a:rPr>
              <a:t>市場評価法（</a:t>
            </a:r>
            <a:r>
              <a:rPr lang="en-US" altLang="ja-JP" dirty="0">
                <a:solidFill>
                  <a:srgbClr val="0000FF"/>
                </a:solidFill>
              </a:rPr>
              <a:t>CVM</a:t>
            </a:r>
            <a:r>
              <a:rPr lang="ja-JP" altLang="en-US" dirty="0">
                <a:solidFill>
                  <a:srgbClr val="0000FF"/>
                </a:solidFill>
              </a:rPr>
              <a:t>）を用いた支払意思額</a:t>
            </a:r>
            <a:r>
              <a:rPr lang="ja-JP" altLang="en-US" dirty="0"/>
              <a:t>による計測</a:t>
            </a:r>
          </a:p>
          <a:p>
            <a:pPr marL="0" indent="0">
              <a:buNone/>
            </a:pPr>
            <a:r>
              <a:rPr lang="ja-JP" altLang="en-US" dirty="0"/>
              <a:t>・被災可能性に対する不安感を解消するために支払ってもよいと考える額を、</a:t>
            </a:r>
            <a:r>
              <a:rPr lang="ja-JP" altLang="en-US" dirty="0" smtClean="0"/>
              <a:t>ヒアリング</a:t>
            </a:r>
            <a:r>
              <a:rPr lang="ja-JP" altLang="en-US" dirty="0"/>
              <a:t>やアンケート調査などによって直接質問する</a:t>
            </a:r>
            <a:r>
              <a:rPr lang="ja-JP" altLang="en-US" dirty="0" smtClean="0"/>
              <a:t>方法</a:t>
            </a:r>
            <a:endParaRPr lang="en-US" altLang="ja-JP" dirty="0" smtClean="0"/>
          </a:p>
          <a:p>
            <a:pPr marL="0" indent="0">
              <a:buNone/>
            </a:pPr>
            <a:r>
              <a:rPr lang="ja-JP" altLang="en-US" dirty="0"/>
              <a:t>　　地域住民などは、事故・災害等による被害や、災害がいつ発生するかわからな</a:t>
            </a:r>
          </a:p>
          <a:p>
            <a:pPr marL="0" indent="0">
              <a:buNone/>
            </a:pPr>
            <a:r>
              <a:rPr lang="ja-JP" altLang="en-US" dirty="0"/>
              <a:t>いといった不安に備えて保険料を支払い、このようなリスクを回避しようと</a:t>
            </a:r>
            <a:r>
              <a:rPr lang="ja-JP" altLang="en-US" dirty="0" err="1"/>
              <a:t>す</a:t>
            </a:r>
            <a:endParaRPr lang="ja-JP" altLang="en-US" dirty="0"/>
          </a:p>
          <a:p>
            <a:pPr marL="0" indent="0">
              <a:buNone/>
            </a:pPr>
            <a:r>
              <a:rPr lang="ja-JP" altLang="en-US" dirty="0"/>
              <a:t>る。すなわち、</a:t>
            </a:r>
            <a:r>
              <a:rPr lang="ja-JP" altLang="en-US" dirty="0">
                <a:solidFill>
                  <a:srgbClr val="0000FF"/>
                </a:solidFill>
              </a:rPr>
              <a:t>地域住民などが支払う保険料</a:t>
            </a:r>
            <a:r>
              <a:rPr lang="ja-JP" altLang="en-US" dirty="0"/>
              <a:t>は、災害発生時の人的又は物的被</a:t>
            </a:r>
          </a:p>
          <a:p>
            <a:pPr marL="0" indent="0">
              <a:buNone/>
            </a:pPr>
            <a:r>
              <a:rPr lang="ja-JP" altLang="en-US" dirty="0"/>
              <a:t>害額の期待値に加えて、事故・災害に遭遇するかもしれないという「被災可能</a:t>
            </a:r>
          </a:p>
          <a:p>
            <a:pPr marL="0" indent="0">
              <a:buNone/>
            </a:pPr>
            <a:r>
              <a:rPr lang="ja-JP" altLang="en-US" dirty="0"/>
              <a:t>性に対する不安」の軽減に対する支払意思額を加算したものと解釈できる。</a:t>
            </a:r>
            <a:endParaRPr lang="en-US" altLang="ja-JP" dirty="0" smtClean="0"/>
          </a:p>
          <a:p>
            <a:pPr marL="0" indent="0">
              <a:buNone/>
            </a:pP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1591312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3519" y="754071"/>
            <a:ext cx="11953009" cy="6247864"/>
          </a:xfrm>
          <a:prstGeom prst="rect">
            <a:avLst/>
          </a:prstGeom>
        </p:spPr>
        <p:txBody>
          <a:bodyPr wrap="square">
            <a:spAutoFit/>
          </a:bodyPr>
          <a:lstStyle/>
          <a:p>
            <a:r>
              <a:rPr lang="ja-JP" altLang="en-US" sz="2800" dirty="0"/>
              <a:t>以上のような考え方に基づけば、保険市場における家計の支払保険料データと</a:t>
            </a:r>
          </a:p>
          <a:p>
            <a:r>
              <a:rPr lang="ja-JP" altLang="en-US" sz="2800" dirty="0"/>
              <a:t>保険会社の支払保険金データを適用することにより、「被災可能性に対する不安</a:t>
            </a:r>
            <a:r>
              <a:rPr lang="ja-JP" altLang="en-US" sz="2800" dirty="0" smtClean="0"/>
              <a:t>」の</a:t>
            </a:r>
            <a:r>
              <a:rPr lang="ja-JP" altLang="en-US" sz="2800" dirty="0"/>
              <a:t>軽減効果の貨幣評価値を算出することができる</a:t>
            </a:r>
            <a:r>
              <a:rPr lang="ja-JP" altLang="en-US" sz="2800" dirty="0" smtClean="0"/>
              <a:t>。</a:t>
            </a:r>
            <a:endParaRPr lang="en-US" altLang="ja-JP" sz="2800" dirty="0" smtClean="0"/>
          </a:p>
          <a:p>
            <a:endParaRPr lang="en-US" altLang="ja-JP" sz="2800" dirty="0"/>
          </a:p>
          <a:p>
            <a:r>
              <a:rPr lang="ja-JP" altLang="en-US" sz="2800" dirty="0" smtClean="0"/>
              <a:t>損害</a:t>
            </a:r>
            <a:r>
              <a:rPr lang="ja-JP" altLang="en-US" sz="2800" dirty="0"/>
              <a:t>保険における保険会社の年当たりの支払い保険金は、保険契約者全体の</a:t>
            </a:r>
            <a:r>
              <a:rPr lang="ja-JP" altLang="en-US" sz="2800" dirty="0" smtClean="0"/>
              <a:t>被害額</a:t>
            </a:r>
            <a:r>
              <a:rPr lang="ja-JP" altLang="en-US" sz="2800" dirty="0"/>
              <a:t>（</a:t>
            </a:r>
            <a:r>
              <a:rPr lang="en-US" altLang="ja-JP" sz="2800" dirty="0"/>
              <a:t>D</a:t>
            </a:r>
            <a:r>
              <a:rPr lang="ja-JP" altLang="en-US" sz="2800" dirty="0"/>
              <a:t>）を表わしている。また、年当たりの保険料収入は保険契約者全体の</a:t>
            </a:r>
            <a:r>
              <a:rPr lang="ja-JP" altLang="en-US" sz="2800" dirty="0" smtClean="0"/>
              <a:t>保険料</a:t>
            </a:r>
            <a:r>
              <a:rPr lang="ja-JP" altLang="en-US" sz="2800" dirty="0"/>
              <a:t>であり、被害額 </a:t>
            </a:r>
            <a:r>
              <a:rPr lang="en-US" altLang="ja-JP" sz="2800" dirty="0"/>
              <a:t>D </a:t>
            </a:r>
            <a:r>
              <a:rPr lang="ja-JP" altLang="en-US" sz="2800" dirty="0"/>
              <a:t>とリスクプレミアム </a:t>
            </a:r>
            <a:r>
              <a:rPr lang="en-US" altLang="ja-JP" sz="2800" dirty="0"/>
              <a:t>R </a:t>
            </a:r>
            <a:r>
              <a:rPr lang="ja-JP" altLang="en-US" sz="2800" dirty="0"/>
              <a:t>の合計（</a:t>
            </a:r>
            <a:r>
              <a:rPr lang="en-US" altLang="ja-JP" sz="2800" dirty="0"/>
              <a:t>D+R</a:t>
            </a:r>
            <a:r>
              <a:rPr lang="ja-JP" altLang="en-US" sz="2800" dirty="0"/>
              <a:t>）で</a:t>
            </a:r>
            <a:r>
              <a:rPr lang="ja-JP" altLang="en-US" sz="2800" dirty="0" smtClean="0"/>
              <a:t>ある</a:t>
            </a:r>
            <a:endParaRPr lang="en-US" altLang="ja-JP" sz="2800" dirty="0" smtClean="0"/>
          </a:p>
          <a:p>
            <a:endParaRPr lang="en-US" altLang="ja-JP" sz="2800" dirty="0"/>
          </a:p>
          <a:p>
            <a:r>
              <a:rPr lang="ja-JP" altLang="en-US" sz="2800" dirty="0" smtClean="0"/>
              <a:t>火災</a:t>
            </a:r>
            <a:r>
              <a:rPr lang="ja-JP" altLang="en-US" sz="2800" dirty="0"/>
              <a:t>総合保険におけるマークアップ率（保険料収入／支払い</a:t>
            </a:r>
            <a:r>
              <a:rPr lang="ja-JP" altLang="en-US" sz="2800" dirty="0" smtClean="0"/>
              <a:t>保険</a:t>
            </a:r>
            <a:r>
              <a:rPr lang="ja-JP" altLang="en-US" sz="2800" dirty="0"/>
              <a:t>金）数値を援用</a:t>
            </a:r>
            <a:r>
              <a:rPr lang="ja-JP" altLang="en-US" sz="2800" dirty="0" smtClean="0"/>
              <a:t>する</a:t>
            </a:r>
            <a:endParaRPr lang="en-US" altLang="ja-JP" sz="2800" dirty="0" smtClean="0"/>
          </a:p>
          <a:p>
            <a:endParaRPr lang="en-US" altLang="ja-JP" sz="2800" dirty="0"/>
          </a:p>
          <a:p>
            <a:pPr lvl="0"/>
            <a:r>
              <a:rPr lang="ja-JP" altLang="en-US" sz="2800" dirty="0">
                <a:solidFill>
                  <a:prstClr val="black"/>
                </a:solidFill>
              </a:rPr>
              <a:t>資産の所有者が民間である場合には、リスクプレミアムを考慮する</a:t>
            </a:r>
          </a:p>
          <a:p>
            <a:endParaRPr lang="en-US" altLang="ja-JP" sz="2800" dirty="0" smtClean="0"/>
          </a:p>
          <a:p>
            <a:endParaRPr lang="en-US" altLang="ja-JP" dirty="0"/>
          </a:p>
          <a:p>
            <a:endParaRPr lang="ja-JP" altLang="en-US" dirty="0"/>
          </a:p>
        </p:txBody>
      </p:sp>
    </p:spTree>
    <p:extLst>
      <p:ext uri="{BB962C8B-B14F-4D97-AF65-F5344CB8AC3E}">
        <p14:creationId xmlns:p14="http://schemas.microsoft.com/office/powerpoint/2010/main" val="4198953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solidFill>
            <a:srgbClr val="92D050"/>
          </a:solidFill>
        </p:spPr>
        <p:txBody>
          <a:bodyPr/>
          <a:lstStyle/>
          <a:p>
            <a:r>
              <a:rPr kumimoji="1" lang="ja-JP" altLang="en-US" dirty="0" smtClean="0"/>
              <a:t>ハザードマップ</a:t>
            </a:r>
            <a:r>
              <a:rPr kumimoji="1" lang="en-US" altLang="ja-JP" dirty="0" smtClean="0"/>
              <a:t/>
            </a:r>
            <a:br>
              <a:rPr kumimoji="1" lang="en-US" altLang="ja-JP" dirty="0" smtClean="0"/>
            </a:b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674093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92D050"/>
          </a:solidFill>
        </p:spPr>
        <p:txBody>
          <a:bodyPr/>
          <a:lstStyle/>
          <a:p>
            <a:r>
              <a:rPr lang="ja-JP" altLang="en-US" dirty="0" smtClean="0"/>
              <a:t>国土形成（総合開発）計画</a:t>
            </a:r>
            <a:r>
              <a:rPr lang="en-US" altLang="ja-JP" dirty="0" smtClean="0"/>
              <a:t/>
            </a:r>
            <a:br>
              <a:rPr lang="en-US" altLang="ja-JP" dirty="0" smtClean="0"/>
            </a:br>
            <a:endParaRPr kumimoji="1" lang="ja-JP" altLang="en-US" dirty="0"/>
          </a:p>
        </p:txBody>
      </p:sp>
      <p:sp>
        <p:nvSpPr>
          <p:cNvPr id="4" name="テキス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525730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694748"/>
          </a:xfrm>
        </p:spPr>
        <p:txBody>
          <a:bodyPr>
            <a:normAutofit/>
          </a:bodyPr>
          <a:lstStyle/>
          <a:p>
            <a:r>
              <a:rPr kumimoji="1" lang="ja-JP" altLang="en-US" sz="3600" dirty="0" smtClean="0"/>
              <a:t>洪水ハザードマップ</a:t>
            </a:r>
            <a:r>
              <a:rPr kumimoji="1" lang="en-US" altLang="ja-JP" sz="3600" dirty="0" smtClean="0"/>
              <a:t>(FHM)</a:t>
            </a:r>
            <a:endParaRPr kumimoji="1" lang="ja-JP" altLang="en-US" sz="3600" dirty="0"/>
          </a:p>
        </p:txBody>
      </p:sp>
      <p:sp>
        <p:nvSpPr>
          <p:cNvPr id="5" name="コンテンツ プレースホルダー 4"/>
          <p:cNvSpPr>
            <a:spLocks noGrp="1"/>
          </p:cNvSpPr>
          <p:nvPr>
            <p:ph idx="1"/>
          </p:nvPr>
        </p:nvSpPr>
        <p:spPr>
          <a:xfrm>
            <a:off x="838200" y="1257300"/>
            <a:ext cx="10515600" cy="5476009"/>
          </a:xfrm>
        </p:spPr>
        <p:txBody>
          <a:bodyPr>
            <a:normAutofit/>
          </a:bodyPr>
          <a:lstStyle/>
          <a:p>
            <a:pPr marL="514350" indent="-514350">
              <a:lnSpc>
                <a:spcPct val="200000"/>
              </a:lnSpc>
              <a:buFont typeface="+mj-lt"/>
              <a:buAutoNum type="arabicPeriod"/>
            </a:pPr>
            <a:r>
              <a:rPr kumimoji="1" lang="ja-JP" altLang="en-US" dirty="0" smtClean="0"/>
              <a:t>記載すべき災害危険エリアの設定方法</a:t>
            </a:r>
            <a:endParaRPr kumimoji="1" lang="en-US" altLang="ja-JP" dirty="0" smtClean="0"/>
          </a:p>
          <a:p>
            <a:pPr marL="514350" indent="-514350">
              <a:lnSpc>
                <a:spcPct val="200000"/>
              </a:lnSpc>
              <a:buFont typeface="+mj-lt"/>
              <a:buAutoNum type="arabicPeriod"/>
            </a:pPr>
            <a:r>
              <a:rPr lang="ja-JP" altLang="en-US" dirty="0" smtClean="0"/>
              <a:t>災害危険エリアの</a:t>
            </a:r>
            <a:r>
              <a:rPr lang="ja-JP" altLang="en-US" dirty="0"/>
              <a:t>他</a:t>
            </a:r>
            <a:r>
              <a:rPr lang="ja-JP" altLang="en-US" dirty="0" smtClean="0"/>
              <a:t>に記載すべき内容</a:t>
            </a:r>
            <a:endParaRPr lang="en-US" altLang="ja-JP" dirty="0" smtClean="0"/>
          </a:p>
          <a:p>
            <a:pPr marL="514350" indent="-514350">
              <a:lnSpc>
                <a:spcPct val="200000"/>
              </a:lnSpc>
              <a:buFont typeface="+mj-lt"/>
              <a:buAutoNum type="arabicPeriod"/>
            </a:pPr>
            <a:r>
              <a:rPr kumimoji="1" lang="ja-JP" altLang="en-US" dirty="0" smtClean="0"/>
              <a:t>効果的な</a:t>
            </a:r>
            <a:r>
              <a:rPr kumimoji="1" lang="en-US" altLang="ja-JP" dirty="0" smtClean="0"/>
              <a:t>FHM</a:t>
            </a:r>
            <a:r>
              <a:rPr lang="ja-JP" altLang="en-US" dirty="0" smtClean="0"/>
              <a:t>の作成、普及、活用への工夫</a:t>
            </a:r>
            <a:endParaRPr lang="en-US" altLang="ja-JP" dirty="0" smtClean="0"/>
          </a:p>
          <a:p>
            <a:pPr marL="0" indent="0">
              <a:buNone/>
            </a:pPr>
            <a:r>
              <a:rPr kumimoji="1" lang="ja-JP" altLang="en-US" dirty="0"/>
              <a:t>　</a:t>
            </a:r>
          </a:p>
        </p:txBody>
      </p:sp>
    </p:spTree>
    <p:extLst>
      <p:ext uri="{BB962C8B-B14F-4D97-AF65-F5344CB8AC3E}">
        <p14:creationId xmlns:p14="http://schemas.microsoft.com/office/powerpoint/2010/main" val="3719596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630382" y="25255"/>
            <a:ext cx="10515600" cy="1325563"/>
          </a:xfrm>
        </p:spPr>
        <p:txBody>
          <a:bodyPr/>
          <a:lstStyle/>
          <a:p>
            <a:r>
              <a:rPr lang="ja-JP" altLang="en-US" dirty="0" smtClean="0"/>
              <a:t>１．記載</a:t>
            </a:r>
            <a:r>
              <a:rPr lang="ja-JP" altLang="en-US" dirty="0"/>
              <a:t>すべき災害危険エリアの設定</a:t>
            </a:r>
            <a:r>
              <a:rPr lang="ja-JP" altLang="en-US" dirty="0" smtClean="0"/>
              <a:t>方法</a:t>
            </a:r>
            <a:endParaRPr kumimoji="1" lang="ja-JP" altLang="en-US" dirty="0"/>
          </a:p>
        </p:txBody>
      </p:sp>
      <p:sp>
        <p:nvSpPr>
          <p:cNvPr id="5" name="コンテンツ プレースホルダー 4"/>
          <p:cNvSpPr>
            <a:spLocks noGrp="1"/>
          </p:cNvSpPr>
          <p:nvPr>
            <p:ph idx="1"/>
          </p:nvPr>
        </p:nvSpPr>
        <p:spPr>
          <a:xfrm>
            <a:off x="135082" y="1350818"/>
            <a:ext cx="12056918" cy="5507182"/>
          </a:xfrm>
        </p:spPr>
        <p:txBody>
          <a:bodyPr>
            <a:normAutofit fontScale="77500" lnSpcReduction="20000"/>
          </a:bodyPr>
          <a:lstStyle/>
          <a:p>
            <a:pPr>
              <a:lnSpc>
                <a:spcPct val="110000"/>
              </a:lnSpc>
            </a:pPr>
            <a:r>
              <a:rPr lang="ja-JP" altLang="en-US" dirty="0">
                <a:solidFill>
                  <a:srgbClr val="0000FF"/>
                </a:solidFill>
              </a:rPr>
              <a:t>洪水防御に関する計画の基本となる</a:t>
            </a:r>
            <a:r>
              <a:rPr lang="ja-JP" altLang="en-US" dirty="0" smtClean="0">
                <a:solidFill>
                  <a:srgbClr val="0000FF"/>
                </a:solidFill>
              </a:rPr>
              <a:t>降雨</a:t>
            </a:r>
            <a:r>
              <a:rPr lang="ja-JP" altLang="en-US" dirty="0" smtClean="0"/>
              <a:t>により、河川の整備状況に照らして、当該</a:t>
            </a:r>
            <a:r>
              <a:rPr lang="ja-JP" altLang="en-US" dirty="0"/>
              <a:t>河川が氾濫した場合に浸水が想定される</a:t>
            </a:r>
            <a:r>
              <a:rPr lang="ja-JP" altLang="en-US" dirty="0" smtClean="0"/>
              <a:t>区域。</a:t>
            </a:r>
            <a:endParaRPr lang="en-US" altLang="ja-JP" dirty="0" smtClean="0"/>
          </a:p>
          <a:p>
            <a:pPr>
              <a:lnSpc>
                <a:spcPct val="110000"/>
              </a:lnSpc>
            </a:pPr>
            <a:r>
              <a:rPr kumimoji="1" lang="ja-JP" altLang="en-US" dirty="0" smtClean="0"/>
              <a:t>河道断面ごとに、</a:t>
            </a:r>
            <a:r>
              <a:rPr kumimoji="1" lang="ja-JP" altLang="en-US" dirty="0" smtClean="0">
                <a:solidFill>
                  <a:srgbClr val="0000FF"/>
                </a:solidFill>
              </a:rPr>
              <a:t>氾濫の発生するおそれのある水位（氾濫開始水位）を設定</a:t>
            </a:r>
            <a:r>
              <a:rPr kumimoji="1" lang="ja-JP" altLang="en-US" dirty="0" smtClean="0"/>
              <a:t>し、その水位に対応する流量を算出する。各断面に氾濫開始流量以上の流量が流下した時に氾濫が生じるものとする。</a:t>
            </a:r>
            <a:endParaRPr kumimoji="1" lang="en-US" altLang="ja-JP" dirty="0" smtClean="0"/>
          </a:p>
          <a:p>
            <a:pPr>
              <a:lnSpc>
                <a:spcPct val="110000"/>
              </a:lnSpc>
            </a:pPr>
            <a:r>
              <a:rPr lang="ja-JP" altLang="en-US" dirty="0" smtClean="0"/>
              <a:t>氾濫開始水位は</a:t>
            </a:r>
            <a:r>
              <a:rPr lang="ja-JP" altLang="en-US" dirty="0" smtClean="0">
                <a:solidFill>
                  <a:srgbClr val="0000FF"/>
                </a:solidFill>
              </a:rPr>
              <a:t>原則として計画高水位</a:t>
            </a:r>
            <a:r>
              <a:rPr lang="ja-JP" altLang="en-US" dirty="0" smtClean="0"/>
              <a:t>とする。</a:t>
            </a:r>
            <a:endParaRPr lang="en-US" altLang="ja-JP" dirty="0" smtClean="0"/>
          </a:p>
          <a:p>
            <a:pPr>
              <a:lnSpc>
                <a:spcPct val="110000"/>
              </a:lnSpc>
            </a:pPr>
            <a:r>
              <a:rPr lang="ja-JP" altLang="en-US" dirty="0">
                <a:solidFill>
                  <a:prstClr val="black"/>
                </a:solidFill>
              </a:rPr>
              <a:t>氾濫開始</a:t>
            </a:r>
            <a:r>
              <a:rPr lang="ja-JP" altLang="en-US" dirty="0" smtClean="0">
                <a:solidFill>
                  <a:prstClr val="black"/>
                </a:solidFill>
              </a:rPr>
              <a:t>水位に対応する流量は当該断面の</a:t>
            </a:r>
            <a:r>
              <a:rPr lang="en-US" altLang="ja-JP" dirty="0" smtClean="0">
                <a:solidFill>
                  <a:prstClr val="black"/>
                </a:solidFill>
              </a:rPr>
              <a:t>H-Q</a:t>
            </a:r>
            <a:r>
              <a:rPr lang="ja-JP" altLang="en-US" dirty="0" smtClean="0">
                <a:solidFill>
                  <a:prstClr val="black"/>
                </a:solidFill>
              </a:rPr>
              <a:t>式から算定する。</a:t>
            </a:r>
            <a:endParaRPr lang="en-US" altLang="ja-JP" dirty="0" smtClean="0">
              <a:solidFill>
                <a:prstClr val="black"/>
              </a:solidFill>
            </a:endParaRPr>
          </a:p>
          <a:p>
            <a:pPr>
              <a:lnSpc>
                <a:spcPct val="110000"/>
              </a:lnSpc>
            </a:pPr>
            <a:r>
              <a:rPr kumimoji="1" lang="ja-JP" altLang="en-US" dirty="0" smtClean="0">
                <a:solidFill>
                  <a:prstClr val="black"/>
                </a:solidFill>
              </a:rPr>
              <a:t>氾濫想定地点は、</a:t>
            </a:r>
            <a:r>
              <a:rPr kumimoji="1" lang="ja-JP" altLang="en-US" dirty="0" smtClean="0">
                <a:solidFill>
                  <a:srgbClr val="0000FF"/>
                </a:solidFill>
              </a:rPr>
              <a:t>対象洪水流量が氾濫開始流量に達したすべての地点で氾濫させた場合と同等の浸水域となる必要最小限の地点</a:t>
            </a:r>
            <a:r>
              <a:rPr kumimoji="1" lang="ja-JP" altLang="en-US" dirty="0" smtClean="0">
                <a:solidFill>
                  <a:prstClr val="black"/>
                </a:solidFill>
              </a:rPr>
              <a:t>として設定する。</a:t>
            </a:r>
            <a:endParaRPr kumimoji="1" lang="en-US" altLang="ja-JP" dirty="0" smtClean="0">
              <a:solidFill>
                <a:prstClr val="black"/>
              </a:solidFill>
            </a:endParaRPr>
          </a:p>
          <a:p>
            <a:pPr>
              <a:lnSpc>
                <a:spcPct val="110000"/>
              </a:lnSpc>
            </a:pPr>
            <a:r>
              <a:rPr lang="ja-JP" altLang="en-US" dirty="0" smtClean="0">
                <a:solidFill>
                  <a:prstClr val="black"/>
                </a:solidFill>
              </a:rPr>
              <a:t>浸水解析を行う対象洪水波形は、計画降雨に対して基本高水の検討で使用した流出計算法を用いて算出する。</a:t>
            </a:r>
            <a:r>
              <a:rPr lang="ja-JP" altLang="en-US" dirty="0" smtClean="0">
                <a:solidFill>
                  <a:srgbClr val="0000FF"/>
                </a:solidFill>
              </a:rPr>
              <a:t>浸水解析は氾濫想定地点の数だけ行う。各ケースにおける氾濫想定地点は１か所のみとする。</a:t>
            </a:r>
            <a:endParaRPr lang="en-US" altLang="ja-JP" dirty="0" smtClean="0">
              <a:solidFill>
                <a:srgbClr val="0000FF"/>
              </a:solidFill>
            </a:endParaRPr>
          </a:p>
          <a:p>
            <a:pPr>
              <a:lnSpc>
                <a:spcPct val="110000"/>
              </a:lnSpc>
            </a:pPr>
            <a:r>
              <a:rPr lang="ja-JP" altLang="en-US" dirty="0">
                <a:solidFill>
                  <a:prstClr val="black"/>
                </a:solidFill>
              </a:rPr>
              <a:t>従来</a:t>
            </a:r>
            <a:r>
              <a:rPr lang="ja-JP" altLang="en-US" dirty="0" smtClean="0">
                <a:solidFill>
                  <a:prstClr val="black"/>
                </a:solidFill>
              </a:rPr>
              <a:t>の浸水解析においては、地盤高データの制約や計算に要する時間制約から概ね２５０ｍのメッシュを基本として実施されてきた。今後は</a:t>
            </a:r>
            <a:r>
              <a:rPr lang="en-US" altLang="ja-JP" dirty="0" smtClean="0">
                <a:solidFill>
                  <a:srgbClr val="0000FF"/>
                </a:solidFill>
              </a:rPr>
              <a:t>LP</a:t>
            </a:r>
            <a:r>
              <a:rPr lang="ja-JP" altLang="en-US" dirty="0" smtClean="0">
                <a:solidFill>
                  <a:srgbClr val="0000FF"/>
                </a:solidFill>
              </a:rPr>
              <a:t>測量や最新の</a:t>
            </a:r>
            <a:r>
              <a:rPr lang="en-US" altLang="ja-JP" dirty="0" smtClean="0">
                <a:solidFill>
                  <a:srgbClr val="0000FF"/>
                </a:solidFill>
              </a:rPr>
              <a:t>DEM</a:t>
            </a:r>
            <a:r>
              <a:rPr lang="ja-JP" altLang="en-US" dirty="0" smtClean="0">
                <a:solidFill>
                  <a:srgbClr val="0000FF"/>
                </a:solidFill>
              </a:rPr>
              <a:t>データを用いて細密な浸水深分布を算出することを基本にする</a:t>
            </a:r>
            <a:r>
              <a:rPr lang="ja-JP" altLang="en-US" dirty="0" smtClean="0">
                <a:solidFill>
                  <a:prstClr val="black"/>
                </a:solidFill>
              </a:rPr>
              <a:t>。</a:t>
            </a:r>
            <a:endParaRPr lang="en-US" altLang="ja-JP" dirty="0" smtClean="0">
              <a:solidFill>
                <a:prstClr val="black"/>
              </a:solidFill>
            </a:endParaRPr>
          </a:p>
          <a:p>
            <a:pPr>
              <a:lnSpc>
                <a:spcPct val="110000"/>
              </a:lnSpc>
            </a:pPr>
            <a:endParaRPr lang="en-US" altLang="ja-JP" dirty="0" smtClean="0">
              <a:solidFill>
                <a:prstClr val="black"/>
              </a:solidFill>
            </a:endParaRPr>
          </a:p>
          <a:p>
            <a:pPr>
              <a:lnSpc>
                <a:spcPct val="110000"/>
              </a:lnSpc>
            </a:pPr>
            <a:endParaRPr lang="en-US" altLang="ja-JP" dirty="0" smtClean="0">
              <a:solidFill>
                <a:prstClr val="black"/>
              </a:solidFill>
            </a:endParaRPr>
          </a:p>
          <a:p>
            <a:pPr>
              <a:lnSpc>
                <a:spcPct val="110000"/>
              </a:lnSpc>
            </a:pPr>
            <a:endParaRPr lang="en-US" altLang="ja-JP" dirty="0" smtClean="0">
              <a:solidFill>
                <a:prstClr val="black"/>
              </a:solidFill>
            </a:endParaRPr>
          </a:p>
          <a:p>
            <a:pPr>
              <a:lnSpc>
                <a:spcPct val="110000"/>
              </a:lnSpc>
            </a:pPr>
            <a:endParaRPr kumimoji="1" lang="en-US" altLang="ja-JP" dirty="0" smtClean="0"/>
          </a:p>
          <a:p>
            <a:endParaRPr kumimoji="1" lang="ja-JP" altLang="en-US" dirty="0"/>
          </a:p>
        </p:txBody>
      </p:sp>
    </p:spTree>
    <p:extLst>
      <p:ext uri="{BB962C8B-B14F-4D97-AF65-F5344CB8AC3E}">
        <p14:creationId xmlns:p14="http://schemas.microsoft.com/office/powerpoint/2010/main" val="4157563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smtClean="0"/>
              <a:t>氾濫シミュレーションの結果は場所ごとに、浸水深が５０センチメートル以内、１メートル以内、１～２メートル、２～５メートル、５メートル以上、と定量的に示す。</a:t>
            </a:r>
            <a:endParaRPr kumimoji="1" lang="ja-JP" altLang="en-US" dirty="0"/>
          </a:p>
        </p:txBody>
      </p:sp>
    </p:spTree>
    <p:extLst>
      <p:ext uri="{BB962C8B-B14F-4D97-AF65-F5344CB8AC3E}">
        <p14:creationId xmlns:p14="http://schemas.microsoft.com/office/powerpoint/2010/main" val="66181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520989"/>
            <a:ext cx="10515600" cy="819439"/>
          </a:xfrm>
        </p:spPr>
        <p:txBody>
          <a:bodyPr>
            <a:normAutofit/>
          </a:bodyPr>
          <a:lstStyle/>
          <a:p>
            <a:r>
              <a:rPr lang="ja-JP" altLang="en-US" dirty="0" smtClean="0"/>
              <a:t>２．災害</a:t>
            </a:r>
            <a:r>
              <a:rPr lang="ja-JP" altLang="en-US" dirty="0"/>
              <a:t>危険エリアの他に記載すべき</a:t>
            </a:r>
            <a:r>
              <a:rPr lang="ja-JP" altLang="en-US" dirty="0" smtClean="0"/>
              <a:t>内容</a:t>
            </a:r>
            <a:endParaRPr kumimoji="1" lang="ja-JP" altLang="en-US" dirty="0"/>
          </a:p>
        </p:txBody>
      </p:sp>
      <p:sp>
        <p:nvSpPr>
          <p:cNvPr id="3" name="コンテンツ プレースホルダー 2"/>
          <p:cNvSpPr>
            <a:spLocks noGrp="1"/>
          </p:cNvSpPr>
          <p:nvPr>
            <p:ph idx="1"/>
          </p:nvPr>
        </p:nvSpPr>
        <p:spPr>
          <a:xfrm>
            <a:off x="103909" y="1825624"/>
            <a:ext cx="11845636" cy="4803775"/>
          </a:xfrm>
        </p:spPr>
        <p:txBody>
          <a:bodyPr/>
          <a:lstStyle/>
          <a:p>
            <a:r>
              <a:rPr lang="ja-JP" altLang="en-US" dirty="0" smtClean="0"/>
              <a:t>洪水時に</a:t>
            </a:r>
            <a:r>
              <a:rPr lang="ja-JP" altLang="en-US" dirty="0" smtClean="0">
                <a:solidFill>
                  <a:srgbClr val="0000FF"/>
                </a:solidFill>
              </a:rPr>
              <a:t>家屋が流出・倒壊のおそれがある範囲</a:t>
            </a:r>
            <a:r>
              <a:rPr lang="ja-JP" altLang="en-US" dirty="0" smtClean="0"/>
              <a:t>を示す。</a:t>
            </a:r>
            <a:endParaRPr lang="en-US" altLang="ja-JP" dirty="0" smtClean="0"/>
          </a:p>
          <a:p>
            <a:r>
              <a:rPr lang="ja-JP" altLang="en-US" dirty="0" smtClean="0">
                <a:solidFill>
                  <a:srgbClr val="0000FF"/>
                </a:solidFill>
              </a:rPr>
              <a:t>避難情報</a:t>
            </a:r>
            <a:r>
              <a:rPr lang="ja-JP" altLang="en-US" dirty="0" smtClean="0"/>
              <a:t>：洪水</a:t>
            </a:r>
            <a:r>
              <a:rPr lang="ja-JP" altLang="en-US" dirty="0"/>
              <a:t>時の円滑かつ迅速な避難の確保を図るために必要な</a:t>
            </a:r>
            <a:r>
              <a:rPr lang="ja-JP" altLang="en-US" dirty="0" smtClean="0"/>
              <a:t>事項で、</a:t>
            </a:r>
            <a:r>
              <a:rPr lang="ja-JP" altLang="en-US" dirty="0"/>
              <a:t>住民が洪水時避難を行う際に活用する情報</a:t>
            </a:r>
            <a:r>
              <a:rPr lang="ja-JP" altLang="en-US" dirty="0" smtClean="0"/>
              <a:t>。（避難所（一覧）、避難時の危険個所、洪水予報や避難情報等</a:t>
            </a:r>
            <a:r>
              <a:rPr lang="ja-JP" altLang="en-US" dirty="0"/>
              <a:t>の伝達</a:t>
            </a:r>
            <a:r>
              <a:rPr lang="ja-JP" altLang="en-US" dirty="0" smtClean="0"/>
              <a:t>方法</a:t>
            </a:r>
            <a:r>
              <a:rPr lang="ja-JP" altLang="en-US" dirty="0"/>
              <a:t>等</a:t>
            </a:r>
            <a:r>
              <a:rPr lang="ja-JP" altLang="en-US" dirty="0" smtClean="0"/>
              <a:t>）</a:t>
            </a:r>
            <a:endParaRPr lang="en-US" altLang="ja-JP" dirty="0" smtClean="0"/>
          </a:p>
          <a:p>
            <a:r>
              <a:rPr lang="ja-JP" altLang="en-US" sz="2600" dirty="0" smtClean="0">
                <a:solidFill>
                  <a:srgbClr val="0000FF"/>
                </a:solidFill>
              </a:rPr>
              <a:t>避難</a:t>
            </a:r>
            <a:r>
              <a:rPr lang="ja-JP" altLang="en-US" sz="2600" dirty="0">
                <a:solidFill>
                  <a:srgbClr val="0000FF"/>
                </a:solidFill>
              </a:rPr>
              <a:t>活用</a:t>
            </a:r>
            <a:r>
              <a:rPr lang="ja-JP" altLang="en-US" sz="2600" dirty="0" smtClean="0">
                <a:solidFill>
                  <a:srgbClr val="0000FF"/>
                </a:solidFill>
              </a:rPr>
              <a:t>情報</a:t>
            </a:r>
            <a:r>
              <a:rPr lang="ja-JP" altLang="en-US" sz="2600" dirty="0" smtClean="0"/>
              <a:t>（河川の氾濫特性、避難行動の心得、避難勧告等に関すること、地下街に関する情報等）</a:t>
            </a:r>
            <a:endParaRPr lang="en-US" altLang="ja-JP" sz="2600" dirty="0" smtClean="0"/>
          </a:p>
          <a:p>
            <a:pPr lvl="0"/>
            <a:r>
              <a:rPr lang="ja-JP" altLang="en-US" sz="2600" dirty="0">
                <a:solidFill>
                  <a:srgbClr val="0000FF"/>
                </a:solidFill>
              </a:rPr>
              <a:t>災害学習</a:t>
            </a:r>
            <a:r>
              <a:rPr lang="ja-JP" altLang="en-US" sz="2600" dirty="0" smtClean="0">
                <a:solidFill>
                  <a:srgbClr val="0000FF"/>
                </a:solidFill>
              </a:rPr>
              <a:t>情報</a:t>
            </a:r>
            <a:r>
              <a:rPr lang="ja-JP" altLang="en-US" sz="2600" dirty="0" smtClean="0">
                <a:solidFill>
                  <a:prstClr val="black"/>
                </a:solidFill>
              </a:rPr>
              <a:t>（水害発生メカニズム、地形と氾濫形態、既往洪水、洪水氾濫時に起こること、避難の際に注意すべきこと、水害に備えた心構え、気象情報に関する事項等）</a:t>
            </a:r>
            <a:endParaRPr lang="en-US" altLang="ja-JP" sz="2600" dirty="0">
              <a:solidFill>
                <a:prstClr val="black"/>
              </a:solidFill>
            </a:endParaRPr>
          </a:p>
          <a:p>
            <a:endParaRPr lang="en-US" altLang="ja-JP" sz="2600" dirty="0"/>
          </a:p>
          <a:p>
            <a:endParaRPr lang="en-US" altLang="ja-JP" dirty="0" smtClean="0"/>
          </a:p>
          <a:p>
            <a:endParaRPr kumimoji="1" lang="ja-JP" altLang="en-US" dirty="0"/>
          </a:p>
        </p:txBody>
      </p:sp>
    </p:spTree>
    <p:extLst>
      <p:ext uri="{BB962C8B-B14F-4D97-AF65-F5344CB8AC3E}">
        <p14:creationId xmlns:p14="http://schemas.microsoft.com/office/powerpoint/2010/main" val="351402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4073" y="365125"/>
            <a:ext cx="11627427" cy="1325563"/>
          </a:xfrm>
        </p:spPr>
        <p:txBody>
          <a:bodyPr/>
          <a:lstStyle/>
          <a:p>
            <a:r>
              <a:rPr lang="ja-JP" altLang="en-US" dirty="0" smtClean="0"/>
              <a:t>３．効果的</a:t>
            </a:r>
            <a:r>
              <a:rPr lang="ja-JP" altLang="en-US" dirty="0"/>
              <a:t>な</a:t>
            </a:r>
            <a:r>
              <a:rPr lang="en-US" altLang="ja-JP" dirty="0"/>
              <a:t>FHM</a:t>
            </a:r>
            <a:r>
              <a:rPr lang="ja-JP" altLang="en-US" dirty="0"/>
              <a:t>の作成、普及、活用への</a:t>
            </a:r>
            <a:r>
              <a:rPr lang="ja-JP" altLang="en-US" dirty="0" smtClean="0"/>
              <a:t>工夫</a:t>
            </a:r>
            <a:endParaRPr kumimoji="1" lang="ja-JP" altLang="en-US" dirty="0"/>
          </a:p>
        </p:txBody>
      </p:sp>
      <p:sp>
        <p:nvSpPr>
          <p:cNvPr id="3" name="コンテンツ プレースホルダー 2"/>
          <p:cNvSpPr>
            <a:spLocks noGrp="1"/>
          </p:cNvSpPr>
          <p:nvPr>
            <p:ph idx="1"/>
          </p:nvPr>
        </p:nvSpPr>
        <p:spPr>
          <a:xfrm>
            <a:off x="651164" y="2506662"/>
            <a:ext cx="10515600" cy="3478502"/>
          </a:xfrm>
        </p:spPr>
        <p:txBody>
          <a:bodyPr/>
          <a:lstStyle/>
          <a:p>
            <a:r>
              <a:rPr lang="ja-JP" altLang="en-US" dirty="0">
                <a:solidFill>
                  <a:srgbClr val="0000FF"/>
                </a:solidFill>
              </a:rPr>
              <a:t>「作成時」</a:t>
            </a:r>
            <a:r>
              <a:rPr lang="ja-JP" altLang="en-US" dirty="0"/>
              <a:t>：情報を増やし過ぎない。冊子タイプの場合、表示の重なりし</a:t>
            </a:r>
            <a:r>
              <a:rPr lang="ja-JP" altLang="en-US" dirty="0" err="1"/>
              <a:t>ろを</a:t>
            </a:r>
            <a:r>
              <a:rPr lang="ja-JP" altLang="en-US" dirty="0"/>
              <a:t>大きく取る。改善点など意見を住民から聞く。更新しやすい電子データの作成</a:t>
            </a:r>
            <a:r>
              <a:rPr lang="ja-JP" altLang="en-US" dirty="0" smtClean="0"/>
              <a:t>。</a:t>
            </a:r>
            <a:endParaRPr lang="en-US" altLang="ja-JP" dirty="0" smtClean="0"/>
          </a:p>
          <a:p>
            <a:r>
              <a:rPr lang="ja-JP" altLang="en-US" dirty="0" smtClean="0">
                <a:solidFill>
                  <a:srgbClr val="0000FF"/>
                </a:solidFill>
              </a:rPr>
              <a:t>「</a:t>
            </a:r>
            <a:r>
              <a:rPr lang="ja-JP" altLang="en-US" dirty="0">
                <a:solidFill>
                  <a:srgbClr val="0000FF"/>
                </a:solidFill>
              </a:rPr>
              <a:t>普及」</a:t>
            </a:r>
            <a:r>
              <a:rPr lang="ja-JP" altLang="en-US" dirty="0"/>
              <a:t>：ホームページでの公表。説明会の実施。出前講座等</a:t>
            </a:r>
            <a:r>
              <a:rPr lang="ja-JP" altLang="en-US" dirty="0" smtClean="0"/>
              <a:t>。</a:t>
            </a:r>
            <a:endParaRPr lang="en-US" altLang="ja-JP" dirty="0" smtClean="0"/>
          </a:p>
          <a:p>
            <a:r>
              <a:rPr lang="ja-JP" altLang="en-US" dirty="0" smtClean="0">
                <a:solidFill>
                  <a:srgbClr val="0000FF"/>
                </a:solidFill>
              </a:rPr>
              <a:t>「</a:t>
            </a:r>
            <a:r>
              <a:rPr lang="ja-JP" altLang="en-US" dirty="0">
                <a:solidFill>
                  <a:srgbClr val="0000FF"/>
                </a:solidFill>
              </a:rPr>
              <a:t>活用」</a:t>
            </a:r>
            <a:r>
              <a:rPr lang="en-US" altLang="ja-JP" dirty="0"/>
              <a:t>:</a:t>
            </a:r>
            <a:r>
              <a:rPr lang="ja-JP" altLang="en-US" dirty="0"/>
              <a:t>平時からの準備に資する。（携行物、自衛策、水害時での助け合い）。避難活動に資する（正確な情報収集と早めの避難、動きやすい服装と集団での避難等）</a:t>
            </a:r>
          </a:p>
          <a:p>
            <a:endParaRPr kumimoji="1" lang="ja-JP" altLang="en-US" dirty="0"/>
          </a:p>
        </p:txBody>
      </p:sp>
    </p:spTree>
    <p:extLst>
      <p:ext uri="{BB962C8B-B14F-4D97-AF65-F5344CB8AC3E}">
        <p14:creationId xmlns:p14="http://schemas.microsoft.com/office/powerpoint/2010/main" val="9452181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1465321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2866661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solidFill>
            <a:srgbClr val="92D050"/>
          </a:solidFill>
        </p:spPr>
        <p:txBody>
          <a:bodyPr/>
          <a:lstStyle/>
          <a:p>
            <a:r>
              <a:rPr kumimoji="1" lang="ja-JP" altLang="en-US" dirty="0" smtClean="0"/>
              <a:t>土砂災害</a:t>
            </a:r>
            <a:r>
              <a:rPr kumimoji="1" lang="en-US" altLang="ja-JP" dirty="0" smtClean="0"/>
              <a:t/>
            </a:r>
            <a:br>
              <a:rPr kumimoji="1" lang="en-US" altLang="ja-JP" dirty="0" smtClean="0"/>
            </a:b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351762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209" y="1"/>
            <a:ext cx="11523518" cy="1070264"/>
          </a:xfrm>
        </p:spPr>
        <p:txBody>
          <a:bodyPr>
            <a:normAutofit/>
          </a:bodyPr>
          <a:lstStyle/>
          <a:p>
            <a:r>
              <a:rPr kumimoji="1" lang="ja-JP" altLang="en-US" sz="3600" dirty="0" smtClean="0"/>
              <a:t>土砂災害対策を検討する上で考慮すべき災害の特徴</a:t>
            </a:r>
            <a:endParaRPr kumimoji="1" lang="ja-JP" altLang="en-US" sz="3600" dirty="0"/>
          </a:p>
        </p:txBody>
      </p:sp>
      <p:sp>
        <p:nvSpPr>
          <p:cNvPr id="3" name="コンテンツ プレースホルダー 2"/>
          <p:cNvSpPr>
            <a:spLocks noGrp="1"/>
          </p:cNvSpPr>
          <p:nvPr>
            <p:ph idx="1"/>
          </p:nvPr>
        </p:nvSpPr>
        <p:spPr>
          <a:xfrm>
            <a:off x="218209" y="1163782"/>
            <a:ext cx="11762509" cy="5517573"/>
          </a:xfrm>
        </p:spPr>
        <p:txBody>
          <a:bodyPr>
            <a:normAutofit fontScale="92500" lnSpcReduction="10000"/>
          </a:bodyPr>
          <a:lstStyle/>
          <a:p>
            <a:pPr>
              <a:lnSpc>
                <a:spcPct val="110000"/>
              </a:lnSpc>
            </a:pPr>
            <a:r>
              <a:rPr kumimoji="1" lang="ja-JP" altLang="en-US" dirty="0" smtClean="0"/>
              <a:t>近年の</a:t>
            </a:r>
            <a:r>
              <a:rPr kumimoji="1" lang="ja-JP" altLang="en-US" dirty="0" smtClean="0">
                <a:solidFill>
                  <a:srgbClr val="FF0000"/>
                </a:solidFill>
              </a:rPr>
              <a:t>土砂災害の実態を踏まえて２つ</a:t>
            </a:r>
            <a:r>
              <a:rPr kumimoji="1" lang="ja-JP" altLang="en-US" dirty="0" smtClean="0"/>
              <a:t>。</a:t>
            </a:r>
            <a:endParaRPr kumimoji="1" lang="en-US" altLang="ja-JP" dirty="0" smtClean="0"/>
          </a:p>
          <a:p>
            <a:pPr marL="0" indent="0">
              <a:lnSpc>
                <a:spcPct val="110000"/>
              </a:lnSpc>
              <a:buNone/>
            </a:pPr>
            <a:r>
              <a:rPr lang="ja-JP" altLang="en-US" dirty="0" smtClean="0"/>
              <a:t>　</a:t>
            </a:r>
            <a:r>
              <a:rPr lang="ja-JP" altLang="en-US" dirty="0" smtClean="0">
                <a:solidFill>
                  <a:srgbClr val="0000FF"/>
                </a:solidFill>
              </a:rPr>
              <a:t>市街地に隣接する山腹斜面</a:t>
            </a:r>
            <a:r>
              <a:rPr lang="ja-JP" altLang="en-US" dirty="0" smtClean="0"/>
              <a:t>における土砂災害対策</a:t>
            </a:r>
            <a:endParaRPr lang="en-US" altLang="ja-JP" dirty="0" smtClean="0"/>
          </a:p>
          <a:p>
            <a:pPr marL="0" indent="0">
              <a:lnSpc>
                <a:spcPct val="110000"/>
              </a:lnSpc>
              <a:buNone/>
            </a:pPr>
            <a:r>
              <a:rPr lang="ja-JP" altLang="en-US" dirty="0" smtClean="0"/>
              <a:t>　</a:t>
            </a:r>
            <a:r>
              <a:rPr lang="ja-JP" altLang="en-US" dirty="0" smtClean="0">
                <a:solidFill>
                  <a:srgbClr val="0000FF"/>
                </a:solidFill>
              </a:rPr>
              <a:t>災害時要援護者</a:t>
            </a:r>
            <a:r>
              <a:rPr lang="ja-JP" altLang="en-US" dirty="0" smtClean="0"/>
              <a:t>を守る土砂災害対策</a:t>
            </a:r>
            <a:endParaRPr lang="en-US" altLang="ja-JP" dirty="0"/>
          </a:p>
          <a:p>
            <a:pPr>
              <a:lnSpc>
                <a:spcPct val="110000"/>
              </a:lnSpc>
            </a:pPr>
            <a:r>
              <a:rPr lang="ja-JP" altLang="en-US" dirty="0" smtClean="0"/>
              <a:t>それぞれの特徴に対応するための</a:t>
            </a:r>
            <a:r>
              <a:rPr lang="ja-JP" altLang="en-US" dirty="0" smtClean="0">
                <a:solidFill>
                  <a:srgbClr val="FF0000"/>
                </a:solidFill>
              </a:rPr>
              <a:t>ハード・ソフト対策</a:t>
            </a:r>
            <a:r>
              <a:rPr lang="ja-JP" altLang="en-US" dirty="0" smtClean="0"/>
              <a:t>の留意点。</a:t>
            </a:r>
            <a:endParaRPr lang="en-US" altLang="ja-JP" dirty="0" smtClean="0"/>
          </a:p>
          <a:p>
            <a:pPr marL="0" indent="0">
              <a:lnSpc>
                <a:spcPct val="110000"/>
              </a:lnSpc>
              <a:buNone/>
            </a:pPr>
            <a:r>
              <a:rPr kumimoji="1" lang="ja-JP" altLang="en-US" dirty="0"/>
              <a:t>　</a:t>
            </a:r>
            <a:r>
              <a:rPr kumimoji="1" lang="ja-JP" altLang="en-US" dirty="0" smtClean="0"/>
              <a:t>土砂災害の</a:t>
            </a:r>
            <a:r>
              <a:rPr lang="ja-JP" altLang="en-US" dirty="0" smtClean="0"/>
              <a:t>起こりやすい山麓に隣接する市街地に対し、土砂災害の防止及び緑豊かな生活環境の創出を目指して</a:t>
            </a:r>
            <a:r>
              <a:rPr lang="ja-JP" altLang="en-US" dirty="0" smtClean="0">
                <a:solidFill>
                  <a:srgbClr val="0000FF"/>
                </a:solidFill>
              </a:rPr>
              <a:t>健全な樹林帯（グリーンベルト）を保全、育成</a:t>
            </a:r>
            <a:r>
              <a:rPr lang="ja-JP" altLang="en-US" dirty="0" smtClean="0"/>
              <a:t>する。これにより、安全で自然豊かな都市空間を創出する。</a:t>
            </a:r>
            <a:endParaRPr lang="en-US" altLang="ja-JP" dirty="0" smtClean="0"/>
          </a:p>
          <a:p>
            <a:pPr marL="0" indent="0">
              <a:lnSpc>
                <a:spcPct val="110000"/>
              </a:lnSpc>
              <a:buNone/>
            </a:pPr>
            <a:r>
              <a:rPr lang="ja-JP" altLang="en-US" dirty="0"/>
              <a:t>　土砂災害特別警戒区域等内へ</a:t>
            </a:r>
            <a:r>
              <a:rPr lang="ja-JP" altLang="en-US" dirty="0" smtClean="0"/>
              <a:t>の</a:t>
            </a:r>
            <a:r>
              <a:rPr lang="ja-JP" altLang="en-US" dirty="0" smtClean="0">
                <a:solidFill>
                  <a:srgbClr val="0000FF"/>
                </a:solidFill>
              </a:rPr>
              <a:t>住宅開発</a:t>
            </a:r>
            <a:r>
              <a:rPr lang="ja-JP" altLang="en-US" dirty="0">
                <a:solidFill>
                  <a:srgbClr val="0000FF"/>
                </a:solidFill>
              </a:rPr>
              <a:t>行為の</a:t>
            </a:r>
            <a:r>
              <a:rPr lang="ja-JP" altLang="en-US" dirty="0" smtClean="0">
                <a:solidFill>
                  <a:srgbClr val="0000FF"/>
                </a:solidFill>
              </a:rPr>
              <a:t>制限</a:t>
            </a:r>
            <a:r>
              <a:rPr lang="ja-JP" altLang="en-US" dirty="0" smtClean="0"/>
              <a:t>。</a:t>
            </a:r>
            <a:endParaRPr lang="en-US" altLang="ja-JP" dirty="0" smtClean="0"/>
          </a:p>
          <a:p>
            <a:pPr marL="0" indent="0">
              <a:lnSpc>
                <a:spcPct val="110000"/>
              </a:lnSpc>
              <a:buNone/>
            </a:pPr>
            <a:r>
              <a:rPr lang="ja-JP" altLang="en-US" dirty="0"/>
              <a:t>　</a:t>
            </a:r>
            <a:r>
              <a:rPr lang="ja-JP" altLang="en-US" dirty="0" smtClean="0"/>
              <a:t>病院、老人ホーム、幼稚園等の災害時要援護者関連施設が存在する土砂災害危険個所について、</a:t>
            </a:r>
            <a:r>
              <a:rPr lang="ja-JP" altLang="en-US" dirty="0" smtClean="0">
                <a:solidFill>
                  <a:srgbClr val="0000FF"/>
                </a:solidFill>
              </a:rPr>
              <a:t>砂防堰堤等の土砂災害防止施設を重点的に整備</a:t>
            </a:r>
            <a:r>
              <a:rPr lang="ja-JP" altLang="en-US" dirty="0" smtClean="0"/>
              <a:t>。</a:t>
            </a:r>
            <a:endParaRPr lang="en-US" altLang="ja-JP" dirty="0" smtClean="0"/>
          </a:p>
          <a:p>
            <a:pPr marL="0" indent="0">
              <a:lnSpc>
                <a:spcPct val="110000"/>
              </a:lnSpc>
              <a:buNone/>
            </a:pPr>
            <a:r>
              <a:rPr lang="ja-JP" altLang="en-US" dirty="0" smtClean="0"/>
              <a:t>　土砂災害特別警戒区域等内への</a:t>
            </a:r>
            <a:r>
              <a:rPr lang="ja-JP" altLang="en-US" dirty="0">
                <a:solidFill>
                  <a:srgbClr val="0000FF"/>
                </a:solidFill>
              </a:rPr>
              <a:t>災害時要援護者関連</a:t>
            </a:r>
            <a:r>
              <a:rPr lang="ja-JP" altLang="en-US" dirty="0" smtClean="0">
                <a:solidFill>
                  <a:srgbClr val="0000FF"/>
                </a:solidFill>
              </a:rPr>
              <a:t>施設の開発行為の制限</a:t>
            </a:r>
            <a:r>
              <a:rPr lang="ja-JP" altLang="en-US" dirty="0" smtClean="0">
                <a:solidFill>
                  <a:prstClr val="black"/>
                </a:solidFill>
              </a:rPr>
              <a:t>。</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923590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気候変動による土砂災害の影響</a:t>
            </a:r>
            <a:endParaRPr kumimoji="1" lang="ja-JP" altLang="en-US" dirty="0"/>
          </a:p>
        </p:txBody>
      </p:sp>
      <p:sp>
        <p:nvSpPr>
          <p:cNvPr id="3" name="コンテンツ プレースホルダー 2"/>
          <p:cNvSpPr>
            <a:spLocks noGrp="1"/>
          </p:cNvSpPr>
          <p:nvPr>
            <p:ph idx="1"/>
          </p:nvPr>
        </p:nvSpPr>
        <p:spPr>
          <a:xfrm>
            <a:off x="502227" y="1482725"/>
            <a:ext cx="10851573" cy="4928466"/>
          </a:xfrm>
        </p:spPr>
        <p:txBody>
          <a:bodyPr>
            <a:normAutofit fontScale="77500" lnSpcReduction="20000"/>
          </a:bodyPr>
          <a:lstStyle/>
          <a:p>
            <a:pPr marL="514350" indent="-514350">
              <a:lnSpc>
                <a:spcPct val="120000"/>
              </a:lnSpc>
              <a:buFont typeface="+mj-lt"/>
              <a:buAutoNum type="arabicPeriod"/>
            </a:pPr>
            <a:r>
              <a:rPr kumimoji="1" lang="ja-JP" altLang="en-US" dirty="0" smtClean="0"/>
              <a:t>大雨や短時間豪雨の発生頻度が増加することにより、</a:t>
            </a:r>
            <a:r>
              <a:rPr kumimoji="1" lang="ja-JP" altLang="en-US" dirty="0" smtClean="0">
                <a:solidFill>
                  <a:srgbClr val="0000FF"/>
                </a:solidFill>
              </a:rPr>
              <a:t>土砂災害の発生頻度が増加</a:t>
            </a:r>
            <a:r>
              <a:rPr kumimoji="1" lang="ja-JP" altLang="en-US" dirty="0" smtClean="0"/>
              <a:t>する</a:t>
            </a:r>
            <a:endParaRPr kumimoji="1" lang="en-US" altLang="ja-JP" dirty="0" smtClean="0"/>
          </a:p>
          <a:p>
            <a:pPr marL="514350" indent="-514350">
              <a:lnSpc>
                <a:spcPct val="120000"/>
              </a:lnSpc>
              <a:buFont typeface="+mj-lt"/>
              <a:buAutoNum type="arabicPeriod"/>
            </a:pPr>
            <a:r>
              <a:rPr lang="ja-JP" altLang="en-US" dirty="0"/>
              <a:t>急激</a:t>
            </a:r>
            <a:r>
              <a:rPr lang="ja-JP" altLang="en-US" dirty="0" smtClean="0"/>
              <a:t>に発達する積乱雲群等による、突発的で局所的な大雨が増加することにより、警戒避難のための</a:t>
            </a:r>
            <a:r>
              <a:rPr lang="ja-JP" altLang="en-US" dirty="0" smtClean="0">
                <a:solidFill>
                  <a:srgbClr val="0000FF"/>
                </a:solidFill>
              </a:rPr>
              <a:t>リードタイムが短い土砂災害の発生が増加</a:t>
            </a:r>
            <a:r>
              <a:rPr lang="ja-JP" altLang="en-US" dirty="0" smtClean="0"/>
              <a:t>する。</a:t>
            </a:r>
            <a:endParaRPr lang="en-US" altLang="ja-JP" dirty="0" smtClean="0"/>
          </a:p>
          <a:p>
            <a:pPr marL="514350" indent="-514350">
              <a:lnSpc>
                <a:spcPct val="120000"/>
              </a:lnSpc>
              <a:buFont typeface="+mj-lt"/>
              <a:buAutoNum type="arabicPeriod"/>
            </a:pPr>
            <a:r>
              <a:rPr kumimoji="1" lang="ja-JP" altLang="en-US" dirty="0"/>
              <a:t>台風</a:t>
            </a:r>
            <a:r>
              <a:rPr kumimoji="1" lang="ja-JP" altLang="en-US" dirty="0" smtClean="0"/>
              <a:t>の勢力が増大すること等により総雨量が</a:t>
            </a:r>
            <a:r>
              <a:rPr kumimoji="1" lang="en-US" altLang="ja-JP" dirty="0" smtClean="0"/>
              <a:t>1,000mm</a:t>
            </a:r>
            <a:r>
              <a:rPr kumimoji="1" lang="ja-JP" altLang="en-US" dirty="0" smtClean="0"/>
              <a:t>を超えるような記録的な大雨の発生頻度が増えることによって、</a:t>
            </a:r>
            <a:r>
              <a:rPr kumimoji="1" lang="ja-JP" altLang="en-US" dirty="0" smtClean="0">
                <a:solidFill>
                  <a:srgbClr val="0000FF"/>
                </a:solidFill>
              </a:rPr>
              <a:t>深層崩壊等の計画規模を超える土砂移動現象の発生頻度が増加</a:t>
            </a:r>
            <a:r>
              <a:rPr kumimoji="1" lang="ja-JP" altLang="en-US" dirty="0" smtClean="0"/>
              <a:t>する。</a:t>
            </a:r>
            <a:endParaRPr kumimoji="1" lang="en-US" altLang="ja-JP" dirty="0" smtClean="0"/>
          </a:p>
          <a:p>
            <a:pPr marL="514350" indent="-514350">
              <a:lnSpc>
                <a:spcPct val="120000"/>
              </a:lnSpc>
              <a:buFont typeface="+mj-lt"/>
              <a:buAutoNum type="arabicPeriod"/>
            </a:pPr>
            <a:r>
              <a:rPr lang="ja-JP" altLang="en-US" dirty="0"/>
              <a:t>記録的</a:t>
            </a:r>
            <a:r>
              <a:rPr lang="ja-JP" altLang="en-US" dirty="0" smtClean="0"/>
              <a:t>な大雨の発生頻度が増加することにより、土石流が</a:t>
            </a:r>
            <a:r>
              <a:rPr lang="ja-JP" altLang="en-US" dirty="0" smtClean="0">
                <a:solidFill>
                  <a:srgbClr val="0000FF"/>
                </a:solidFill>
              </a:rPr>
              <a:t>流域界の尾根を乗り越えて流下する現象や、不明瞭な谷地形を呈する箇所における土石流等の発生頻度が増加</a:t>
            </a:r>
            <a:r>
              <a:rPr lang="ja-JP" altLang="en-US" dirty="0" smtClean="0"/>
              <a:t>する。</a:t>
            </a:r>
            <a:endParaRPr lang="en-US" altLang="ja-JP" dirty="0" smtClean="0"/>
          </a:p>
          <a:p>
            <a:pPr marL="514350" indent="-514350">
              <a:lnSpc>
                <a:spcPct val="120000"/>
              </a:lnSpc>
              <a:buFont typeface="+mj-lt"/>
              <a:buAutoNum type="arabicPeriod"/>
            </a:pPr>
            <a:r>
              <a:rPr kumimoji="1" lang="ja-JP" altLang="en-US" dirty="0"/>
              <a:t>台風</a:t>
            </a:r>
            <a:r>
              <a:rPr kumimoji="1" lang="ja-JP" altLang="en-US" dirty="0" smtClean="0"/>
              <a:t>による風倒木の発生や土砂移動現象の頻度の増加、規模の増大に伴い土砂と相まって流出する流木が増加することが想定され、</a:t>
            </a:r>
            <a:r>
              <a:rPr kumimoji="1" lang="ja-JP" altLang="en-US" dirty="0" smtClean="0">
                <a:solidFill>
                  <a:srgbClr val="0000FF"/>
                </a:solidFill>
              </a:rPr>
              <a:t>流木災害の発生頻度が増加</a:t>
            </a:r>
            <a:r>
              <a:rPr kumimoji="1" lang="ja-JP" altLang="en-US" dirty="0" smtClean="0"/>
              <a:t>する。</a:t>
            </a:r>
            <a:endParaRPr kumimoji="1" lang="ja-JP" altLang="en-US" dirty="0"/>
          </a:p>
        </p:txBody>
      </p:sp>
    </p:spTree>
    <p:extLst>
      <p:ext uri="{BB962C8B-B14F-4D97-AF65-F5344CB8AC3E}">
        <p14:creationId xmlns:p14="http://schemas.microsoft.com/office/powerpoint/2010/main" val="227808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5"/>
            <a:ext cx="10515600" cy="684357"/>
          </a:xfrm>
        </p:spPr>
        <p:txBody>
          <a:bodyPr>
            <a:normAutofit fontScale="90000"/>
          </a:bodyPr>
          <a:lstStyle/>
          <a:p>
            <a:r>
              <a:rPr kumimoji="1" lang="ja-JP" altLang="en-US" sz="3600" dirty="0" smtClean="0"/>
              <a:t>全国総合開発計画</a:t>
            </a:r>
            <a:r>
              <a:rPr kumimoji="1" lang="ja-JP" altLang="en-US" dirty="0" smtClean="0"/>
              <a:t>　</a:t>
            </a:r>
            <a:r>
              <a:rPr kumimoji="1" lang="ja-JP" altLang="en-US" sz="2700" dirty="0" smtClean="0"/>
              <a:t>（</a:t>
            </a:r>
            <a:r>
              <a:rPr kumimoji="1" lang="en-US" altLang="ja-JP" sz="2700" dirty="0" smtClean="0"/>
              <a:t>2005</a:t>
            </a:r>
            <a:r>
              <a:rPr lang="ja-JP" altLang="en-US" sz="2700" dirty="0"/>
              <a:t>年</a:t>
            </a:r>
            <a:r>
              <a:rPr lang="ja-JP" altLang="en-US" sz="2700" dirty="0" smtClean="0"/>
              <a:t>に法律改正、</a:t>
            </a:r>
            <a:r>
              <a:rPr lang="en-US" altLang="ja-JP" sz="2700" dirty="0" smtClean="0"/>
              <a:t>20</a:t>
            </a:r>
            <a:r>
              <a:rPr kumimoji="1" lang="en-US" altLang="ja-JP" sz="2700" dirty="0" smtClean="0"/>
              <a:t>08</a:t>
            </a:r>
            <a:r>
              <a:rPr kumimoji="1" lang="ja-JP" altLang="en-US" sz="2700" dirty="0" smtClean="0"/>
              <a:t>年より国土形成計画）</a:t>
            </a:r>
            <a:endParaRPr kumimoji="1" lang="ja-JP" altLang="en-US" sz="2700" dirty="0"/>
          </a:p>
        </p:txBody>
      </p:sp>
      <p:graphicFrame>
        <p:nvGraphicFramePr>
          <p:cNvPr id="6" name="コンテンツ プレースホルダー 5"/>
          <p:cNvGraphicFramePr>
            <a:graphicFrameLocks noGrp="1"/>
          </p:cNvGraphicFramePr>
          <p:nvPr>
            <p:ph idx="1"/>
            <p:extLst/>
          </p:nvPr>
        </p:nvGraphicFramePr>
        <p:xfrm>
          <a:off x="838200" y="1222953"/>
          <a:ext cx="10515600" cy="5135880"/>
        </p:xfrm>
        <a:graphic>
          <a:graphicData uri="http://schemas.openxmlformats.org/drawingml/2006/table">
            <a:tbl>
              <a:tblPr firstRow="1" bandRow="1">
                <a:tableStyleId>{5C22544A-7EE6-4342-B048-85BDC9FD1C3A}</a:tableStyleId>
              </a:tblPr>
              <a:tblGrid>
                <a:gridCol w="2103120"/>
                <a:gridCol w="2103120"/>
                <a:gridCol w="2103120"/>
                <a:gridCol w="2103120"/>
                <a:gridCol w="2103120"/>
              </a:tblGrid>
              <a:tr h="370840">
                <a:tc>
                  <a:txBody>
                    <a:bodyPr/>
                    <a:lstStyle/>
                    <a:p>
                      <a:r>
                        <a:rPr kumimoji="1" lang="ja-JP" altLang="en-US" dirty="0" smtClean="0"/>
                        <a:t>一全総</a:t>
                      </a:r>
                      <a:endParaRPr kumimoji="1" lang="ja-JP" altLang="en-US" dirty="0"/>
                    </a:p>
                  </a:txBody>
                  <a:tcPr/>
                </a:tc>
                <a:tc>
                  <a:txBody>
                    <a:bodyPr/>
                    <a:lstStyle/>
                    <a:p>
                      <a:r>
                        <a:rPr kumimoji="1" lang="ja-JP" altLang="en-US" dirty="0" smtClean="0"/>
                        <a:t>新全総</a:t>
                      </a:r>
                      <a:endParaRPr kumimoji="1" lang="ja-JP" altLang="en-US" dirty="0"/>
                    </a:p>
                  </a:txBody>
                  <a:tcPr/>
                </a:tc>
                <a:tc>
                  <a:txBody>
                    <a:bodyPr/>
                    <a:lstStyle/>
                    <a:p>
                      <a:r>
                        <a:rPr kumimoji="1" lang="ja-JP" altLang="en-US" dirty="0" smtClean="0"/>
                        <a:t>三全総</a:t>
                      </a:r>
                      <a:endParaRPr kumimoji="1" lang="ja-JP" altLang="en-US" dirty="0"/>
                    </a:p>
                  </a:txBody>
                  <a:tcPr/>
                </a:tc>
                <a:tc>
                  <a:txBody>
                    <a:bodyPr/>
                    <a:lstStyle/>
                    <a:p>
                      <a:r>
                        <a:rPr kumimoji="1" lang="ja-JP" altLang="en-US" dirty="0" smtClean="0"/>
                        <a:t>四全総</a:t>
                      </a:r>
                      <a:endParaRPr kumimoji="1" lang="ja-JP" altLang="en-US" dirty="0"/>
                    </a:p>
                  </a:txBody>
                  <a:tcPr/>
                </a:tc>
                <a:tc>
                  <a:txBody>
                    <a:bodyPr/>
                    <a:lstStyle/>
                    <a:p>
                      <a:r>
                        <a:rPr kumimoji="1" lang="ja-JP" altLang="en-US" dirty="0" smtClean="0"/>
                        <a:t>２１</a:t>
                      </a:r>
                      <a:r>
                        <a:rPr kumimoji="1" lang="en-US" altLang="ja-JP" dirty="0" smtClean="0"/>
                        <a:t>C</a:t>
                      </a:r>
                      <a:r>
                        <a:rPr kumimoji="1" lang="ja-JP" altLang="en-US" dirty="0" smtClean="0"/>
                        <a:t>ｸﾞﾗﾝﾄﾞﾃﾞｻﾞｲﾝ</a:t>
                      </a:r>
                      <a:endParaRPr kumimoji="1" lang="ja-JP" altLang="en-US" dirty="0"/>
                    </a:p>
                  </a:txBody>
                  <a:tcPr/>
                </a:tc>
              </a:tr>
              <a:tr h="370840">
                <a:tc>
                  <a:txBody>
                    <a:bodyPr/>
                    <a:lstStyle/>
                    <a:p>
                      <a:r>
                        <a:rPr kumimoji="1" lang="ja-JP" altLang="en-US" dirty="0" smtClean="0"/>
                        <a:t>地域間の均衡ある発展、</a:t>
                      </a:r>
                      <a:r>
                        <a:rPr kumimoji="1" lang="ja-JP" altLang="en-US" dirty="0" smtClean="0">
                          <a:solidFill>
                            <a:srgbClr val="FF0000"/>
                          </a:solidFill>
                        </a:rPr>
                        <a:t>拠点開発</a:t>
                      </a:r>
                      <a:r>
                        <a:rPr kumimoji="1" lang="ja-JP" altLang="en-US" dirty="0" smtClean="0"/>
                        <a:t>方式</a:t>
                      </a:r>
                      <a:endParaRPr kumimoji="1" lang="ja-JP" altLang="en-US" dirty="0"/>
                    </a:p>
                  </a:txBody>
                  <a:tcPr/>
                </a:tc>
                <a:tc>
                  <a:txBody>
                    <a:bodyPr/>
                    <a:lstStyle/>
                    <a:p>
                      <a:r>
                        <a:rPr kumimoji="1" lang="ja-JP" altLang="en-US" dirty="0" smtClean="0"/>
                        <a:t>豊かな環境の創造、</a:t>
                      </a:r>
                      <a:r>
                        <a:rPr kumimoji="1" lang="ja-JP" altLang="en-US" dirty="0" smtClean="0">
                          <a:solidFill>
                            <a:srgbClr val="FF0000"/>
                          </a:solidFill>
                        </a:rPr>
                        <a:t>大規模開発プロジェクト</a:t>
                      </a:r>
                      <a:r>
                        <a:rPr kumimoji="1" lang="ja-JP" altLang="en-US" dirty="0" smtClean="0"/>
                        <a:t>構想</a:t>
                      </a:r>
                      <a:endParaRPr kumimoji="1" lang="ja-JP" altLang="en-US" dirty="0"/>
                    </a:p>
                  </a:txBody>
                  <a:tcPr/>
                </a:tc>
                <a:tc>
                  <a:txBody>
                    <a:bodyPr/>
                    <a:lstStyle/>
                    <a:p>
                      <a:r>
                        <a:rPr kumimoji="1" lang="ja-JP" altLang="en-US" dirty="0" smtClean="0"/>
                        <a:t>人間居住の総合的環境の整備、</a:t>
                      </a:r>
                      <a:r>
                        <a:rPr kumimoji="1" lang="ja-JP" altLang="en-US" dirty="0" smtClean="0">
                          <a:solidFill>
                            <a:srgbClr val="FF0000"/>
                          </a:solidFill>
                        </a:rPr>
                        <a:t>定住構想</a:t>
                      </a:r>
                      <a:endParaRPr kumimoji="1" lang="ja-JP" altLang="en-US" dirty="0">
                        <a:solidFill>
                          <a:srgbClr val="FF0000"/>
                        </a:solidFill>
                      </a:endParaRPr>
                    </a:p>
                  </a:txBody>
                  <a:tcPr/>
                </a:tc>
                <a:tc>
                  <a:txBody>
                    <a:bodyPr/>
                    <a:lstStyle/>
                    <a:p>
                      <a:r>
                        <a:rPr kumimoji="1" lang="ja-JP" altLang="en-US" dirty="0" smtClean="0">
                          <a:solidFill>
                            <a:srgbClr val="FF0000"/>
                          </a:solidFill>
                        </a:rPr>
                        <a:t>多極分散型</a:t>
                      </a:r>
                      <a:r>
                        <a:rPr kumimoji="1" lang="ja-JP" altLang="en-US" dirty="0" smtClean="0"/>
                        <a:t>国土の構築、交流ネットワーク構想</a:t>
                      </a:r>
                      <a:endParaRPr kumimoji="1" lang="ja-JP" altLang="en-US" dirty="0"/>
                    </a:p>
                  </a:txBody>
                  <a:tcPr/>
                </a:tc>
                <a:tc>
                  <a:txBody>
                    <a:bodyPr/>
                    <a:lstStyle/>
                    <a:p>
                      <a:r>
                        <a:rPr kumimoji="1" lang="ja-JP" altLang="en-US" dirty="0" smtClean="0">
                          <a:solidFill>
                            <a:srgbClr val="FF0000"/>
                          </a:solidFill>
                        </a:rPr>
                        <a:t>多軸型国土構造</a:t>
                      </a:r>
                      <a:r>
                        <a:rPr kumimoji="1" lang="ja-JP" altLang="en-US" dirty="0" smtClean="0"/>
                        <a:t>形成の基礎づくり、参加と連携</a:t>
                      </a:r>
                      <a:endParaRPr kumimoji="1" lang="ja-JP" altLang="en-US" dirty="0"/>
                    </a:p>
                  </a:txBody>
                  <a:tcPr/>
                </a:tc>
              </a:tr>
              <a:tr h="370840">
                <a:tc>
                  <a:txBody>
                    <a:bodyPr/>
                    <a:lstStyle/>
                    <a:p>
                      <a:r>
                        <a:rPr kumimoji="1" lang="ja-JP" altLang="en-US" dirty="0" smtClean="0"/>
                        <a:t>閣議決定</a:t>
                      </a:r>
                      <a:r>
                        <a:rPr kumimoji="1" lang="en-US" altLang="ja-JP" dirty="0" smtClean="0"/>
                        <a:t>1962.10.5</a:t>
                      </a:r>
                      <a:endParaRPr kumimoji="1" lang="ja-JP" altLang="en-US" dirty="0"/>
                    </a:p>
                  </a:txBody>
                  <a:tcPr/>
                </a:tc>
                <a:tc>
                  <a:txBody>
                    <a:bodyPr/>
                    <a:lstStyle/>
                    <a:p>
                      <a:r>
                        <a:rPr kumimoji="1" lang="en-US" altLang="ja-JP" dirty="0" smtClean="0"/>
                        <a:t>1969.5.30</a:t>
                      </a:r>
                      <a:endParaRPr kumimoji="1" lang="ja-JP" altLang="en-US" dirty="0"/>
                    </a:p>
                  </a:txBody>
                  <a:tcPr/>
                </a:tc>
                <a:tc>
                  <a:txBody>
                    <a:bodyPr/>
                    <a:lstStyle/>
                    <a:p>
                      <a:r>
                        <a:rPr kumimoji="1" lang="en-US" altLang="ja-JP" dirty="0" smtClean="0"/>
                        <a:t>1977.11.4</a:t>
                      </a:r>
                      <a:endParaRPr kumimoji="1" lang="ja-JP" altLang="en-US" dirty="0"/>
                    </a:p>
                  </a:txBody>
                  <a:tcPr/>
                </a:tc>
                <a:tc>
                  <a:txBody>
                    <a:bodyPr/>
                    <a:lstStyle/>
                    <a:p>
                      <a:r>
                        <a:rPr kumimoji="1" lang="en-US" altLang="ja-JP" dirty="0" smtClean="0"/>
                        <a:t>1987.6.30</a:t>
                      </a:r>
                      <a:endParaRPr kumimoji="1" lang="ja-JP" altLang="en-US" dirty="0"/>
                    </a:p>
                  </a:txBody>
                  <a:tcPr/>
                </a:tc>
                <a:tc>
                  <a:txBody>
                    <a:bodyPr/>
                    <a:lstStyle/>
                    <a:p>
                      <a:r>
                        <a:rPr kumimoji="1" lang="en-US" altLang="ja-JP" dirty="0" smtClean="0"/>
                        <a:t>1998.3.31</a:t>
                      </a:r>
                      <a:endParaRPr kumimoji="1" lang="ja-JP" altLang="en-US" dirty="0"/>
                    </a:p>
                  </a:txBody>
                  <a:tcPr/>
                </a:tc>
              </a:tr>
              <a:tr h="370840">
                <a:tc>
                  <a:txBody>
                    <a:bodyPr/>
                    <a:lstStyle/>
                    <a:p>
                      <a:r>
                        <a:rPr kumimoji="1" lang="ja-JP" altLang="en-US" dirty="0" smtClean="0"/>
                        <a:t>目標年次</a:t>
                      </a:r>
                      <a:r>
                        <a:rPr kumimoji="1" lang="en-US" altLang="ja-JP" dirty="0" smtClean="0"/>
                        <a:t>1970</a:t>
                      </a:r>
                      <a:endParaRPr kumimoji="1" lang="ja-JP" altLang="en-US" dirty="0"/>
                    </a:p>
                  </a:txBody>
                  <a:tcPr/>
                </a:tc>
                <a:tc>
                  <a:txBody>
                    <a:bodyPr/>
                    <a:lstStyle/>
                    <a:p>
                      <a:r>
                        <a:rPr kumimoji="1" lang="en-US" altLang="ja-JP" dirty="0" smtClean="0"/>
                        <a:t>1985</a:t>
                      </a:r>
                      <a:endParaRPr kumimoji="1" lang="ja-JP" altLang="en-US" dirty="0"/>
                    </a:p>
                  </a:txBody>
                  <a:tcPr/>
                </a:tc>
                <a:tc>
                  <a:txBody>
                    <a:bodyPr/>
                    <a:lstStyle/>
                    <a:p>
                      <a:r>
                        <a:rPr kumimoji="1" lang="en-US" altLang="ja-JP" dirty="0" smtClean="0"/>
                        <a:t>1977</a:t>
                      </a:r>
                      <a:r>
                        <a:rPr kumimoji="1" lang="ja-JP" altLang="en-US" dirty="0" smtClean="0"/>
                        <a:t>から概ね</a:t>
                      </a:r>
                      <a:r>
                        <a:rPr kumimoji="1" lang="en-US" altLang="ja-JP" dirty="0" smtClean="0"/>
                        <a:t>10</a:t>
                      </a:r>
                      <a:r>
                        <a:rPr kumimoji="1" lang="ja-JP" altLang="en-US" dirty="0" smtClean="0"/>
                        <a:t>年</a:t>
                      </a:r>
                      <a:endParaRPr kumimoji="1" lang="ja-JP" altLang="en-US" dirty="0"/>
                    </a:p>
                  </a:txBody>
                  <a:tcPr/>
                </a:tc>
                <a:tc>
                  <a:txBody>
                    <a:bodyPr/>
                    <a:lstStyle/>
                    <a:p>
                      <a:r>
                        <a:rPr kumimoji="1" lang="ja-JP" altLang="en-US" dirty="0" smtClean="0"/>
                        <a:t>おおむね</a:t>
                      </a:r>
                      <a:r>
                        <a:rPr kumimoji="1" lang="en-US" altLang="ja-JP" dirty="0" smtClean="0"/>
                        <a:t>2000</a:t>
                      </a:r>
                      <a:endParaRPr kumimoji="1" lang="ja-JP" altLang="en-US" dirty="0"/>
                    </a:p>
                  </a:txBody>
                  <a:tcPr/>
                </a:tc>
                <a:tc>
                  <a:txBody>
                    <a:bodyPr/>
                    <a:lstStyle/>
                    <a:p>
                      <a:r>
                        <a:rPr kumimoji="1" lang="en-US" altLang="ja-JP" dirty="0" smtClean="0"/>
                        <a:t>2010 ~ 2015</a:t>
                      </a:r>
                      <a:endParaRPr kumimoji="1" lang="ja-JP" altLang="en-US" dirty="0"/>
                    </a:p>
                  </a:txBody>
                  <a:tcPr/>
                </a:tc>
              </a:tr>
              <a:tr h="370840">
                <a:tc>
                  <a:txBody>
                    <a:bodyPr/>
                    <a:lstStyle/>
                    <a:p>
                      <a:r>
                        <a:rPr kumimoji="1" lang="ja-JP" altLang="en-US" dirty="0" smtClean="0"/>
                        <a:t>工業の分散、開発拠点の配置、交通通信施設により有機的に連絡し相互影響させ、周辺地域の特性を生かしつつ、連鎖反応的に開発をすすめ、地域間の均衡ある発展を実現する</a:t>
                      </a:r>
                      <a:endParaRPr kumimoji="1" lang="ja-JP" altLang="en-US" dirty="0"/>
                    </a:p>
                  </a:txBody>
                  <a:tcPr/>
                </a:tc>
                <a:tc>
                  <a:txBody>
                    <a:bodyPr/>
                    <a:lstStyle/>
                    <a:p>
                      <a:r>
                        <a:rPr kumimoji="1" lang="ja-JP" altLang="en-US" dirty="0" smtClean="0"/>
                        <a:t>新幹線、高速道路等のネットワークを整備し、大規模プロジェクトの推進により国土利用の偏在を是正し、過密、過疎、地域格差を解消する。</a:t>
                      </a:r>
                      <a:endParaRPr kumimoji="1" lang="ja-JP" altLang="en-US" dirty="0"/>
                    </a:p>
                  </a:txBody>
                  <a:tcPr/>
                </a:tc>
                <a:tc>
                  <a:txBody>
                    <a:bodyPr/>
                    <a:lstStyle/>
                    <a:p>
                      <a:r>
                        <a:rPr kumimoji="1" lang="ja-JP" altLang="en-US" dirty="0" smtClean="0"/>
                        <a:t>大都市への人口・産業の集中を抑制。地方振興。過密過疎問題に対処。全国土の利用の均衡を図りつつ人間居住の総合的環境の形成を図る。</a:t>
                      </a:r>
                      <a:endParaRPr kumimoji="1" lang="ja-JP" altLang="en-US" dirty="0"/>
                    </a:p>
                  </a:txBody>
                  <a:tcPr/>
                </a:tc>
                <a:tc>
                  <a:txBody>
                    <a:bodyPr/>
                    <a:lstStyle/>
                    <a:p>
                      <a:pPr marL="342900" indent="-342900">
                        <a:buAutoNum type="arabicPeriod"/>
                      </a:pPr>
                      <a:r>
                        <a:rPr kumimoji="1" lang="ja-JP" altLang="en-US" dirty="0" smtClean="0"/>
                        <a:t>地域の特性を生かした、創意と工夫による地域整備</a:t>
                      </a:r>
                      <a:endParaRPr kumimoji="1" lang="en-US" altLang="ja-JP" dirty="0" smtClean="0"/>
                    </a:p>
                    <a:p>
                      <a:pPr marL="342900" indent="-342900">
                        <a:buAutoNum type="arabicPeriod"/>
                      </a:pPr>
                      <a:r>
                        <a:rPr kumimoji="1" lang="ja-JP" altLang="en-US" dirty="0" smtClean="0"/>
                        <a:t>基幹的交通、情報・通信体系の整備</a:t>
                      </a:r>
                      <a:endParaRPr kumimoji="1" lang="en-US" altLang="ja-JP" dirty="0" smtClean="0"/>
                    </a:p>
                    <a:p>
                      <a:pPr marL="342900" indent="-342900">
                        <a:buAutoNum type="arabicPeriod"/>
                      </a:pPr>
                      <a:r>
                        <a:rPr kumimoji="1" lang="ja-JP" altLang="en-US" dirty="0" smtClean="0"/>
                        <a:t>多様な交流機会を国・地方・民間等の連携により形成</a:t>
                      </a:r>
                      <a:endParaRPr kumimoji="1" lang="ja-JP" altLang="en-US" dirty="0"/>
                    </a:p>
                  </a:txBody>
                  <a:tcPr/>
                </a:tc>
                <a:tc>
                  <a:txBody>
                    <a:bodyPr/>
                    <a:lstStyle/>
                    <a:p>
                      <a:pPr marL="342900" indent="-342900">
                        <a:buAutoNum type="arabicPeriod"/>
                      </a:pPr>
                      <a:r>
                        <a:rPr kumimoji="1" lang="ja-JP" altLang="en-US" dirty="0" smtClean="0"/>
                        <a:t>多自然居住地域</a:t>
                      </a:r>
                      <a:endParaRPr kumimoji="1" lang="en-US" altLang="ja-JP" dirty="0" smtClean="0"/>
                    </a:p>
                    <a:p>
                      <a:pPr marL="342900" indent="-342900">
                        <a:buAutoNum type="arabicPeriod"/>
                      </a:pPr>
                      <a:r>
                        <a:rPr kumimoji="1" lang="ja-JP" altLang="en-US" dirty="0" smtClean="0"/>
                        <a:t>大都市のリノベーション</a:t>
                      </a:r>
                      <a:endParaRPr kumimoji="1" lang="en-US" altLang="ja-JP" dirty="0" smtClean="0"/>
                    </a:p>
                    <a:p>
                      <a:pPr marL="342900" indent="-342900">
                        <a:buAutoNum type="arabicPeriod"/>
                      </a:pPr>
                      <a:r>
                        <a:rPr kumimoji="1" lang="ja-JP" altLang="en-US" dirty="0" smtClean="0"/>
                        <a:t>地域連携軸</a:t>
                      </a:r>
                      <a:endParaRPr kumimoji="1" lang="en-US" altLang="ja-JP" dirty="0" smtClean="0"/>
                    </a:p>
                    <a:p>
                      <a:pPr marL="342900" indent="-342900">
                        <a:buAutoNum type="arabicPeriod"/>
                      </a:pPr>
                      <a:r>
                        <a:rPr kumimoji="1" lang="ja-JP" altLang="en-US" dirty="0" smtClean="0"/>
                        <a:t>広域国際交流圏</a:t>
                      </a:r>
                      <a:endParaRPr kumimoji="1" lang="ja-JP" altLang="en-US" dirty="0"/>
                    </a:p>
                  </a:txBody>
                  <a:tcPr/>
                </a:tc>
              </a:tr>
            </a:tbl>
          </a:graphicData>
        </a:graphic>
      </p:graphicFrame>
    </p:spTree>
    <p:extLst>
      <p:ext uri="{BB962C8B-B14F-4D97-AF65-F5344CB8AC3E}">
        <p14:creationId xmlns:p14="http://schemas.microsoft.com/office/powerpoint/2010/main" val="37630301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2227" y="219652"/>
            <a:ext cx="11353801" cy="1120775"/>
          </a:xfrm>
        </p:spPr>
        <p:txBody>
          <a:bodyPr>
            <a:normAutofit fontScale="90000"/>
          </a:bodyPr>
          <a:lstStyle/>
          <a:p>
            <a:r>
              <a:rPr kumimoji="1" lang="en-US" altLang="ja-JP" sz="4000" dirty="0" smtClean="0"/>
              <a:t>Impact for Sediment related disaster by Climate Change </a:t>
            </a:r>
            <a:br>
              <a:rPr kumimoji="1" lang="en-US" altLang="ja-JP" sz="4000" dirty="0" smtClean="0"/>
            </a:br>
            <a:r>
              <a:rPr lang="en-US" altLang="ja-JP" sz="2700" dirty="0" smtClean="0"/>
              <a:t>from mid term report “How to adapt climate change for water </a:t>
            </a:r>
            <a:r>
              <a:rPr lang="en-US" altLang="ja-JP" sz="2700" dirty="0"/>
              <a:t>related disaster2015 Feb.</a:t>
            </a:r>
            <a:br>
              <a:rPr lang="en-US" altLang="ja-JP" sz="2700" dirty="0"/>
            </a:br>
            <a:endParaRPr kumimoji="1" lang="ja-JP" altLang="en-US" sz="2700" dirty="0"/>
          </a:p>
        </p:txBody>
      </p:sp>
      <p:sp>
        <p:nvSpPr>
          <p:cNvPr id="3" name="コンテンツ プレースホルダー 2"/>
          <p:cNvSpPr>
            <a:spLocks noGrp="1"/>
          </p:cNvSpPr>
          <p:nvPr>
            <p:ph idx="1"/>
          </p:nvPr>
        </p:nvSpPr>
        <p:spPr>
          <a:xfrm>
            <a:off x="502227" y="1482725"/>
            <a:ext cx="10851573" cy="4928466"/>
          </a:xfrm>
        </p:spPr>
        <p:txBody>
          <a:bodyPr>
            <a:normAutofit lnSpcReduction="10000"/>
          </a:bodyPr>
          <a:lstStyle/>
          <a:p>
            <a:pPr marL="514350" indent="-514350">
              <a:lnSpc>
                <a:spcPct val="120000"/>
              </a:lnSpc>
              <a:buFont typeface="+mj-lt"/>
              <a:buAutoNum type="arabicPeriod"/>
            </a:pPr>
            <a:r>
              <a:rPr kumimoji="1" lang="en-US" altLang="ja-JP" dirty="0" smtClean="0"/>
              <a:t>I</a:t>
            </a:r>
            <a:r>
              <a:rPr lang="en-US" altLang="ja-JP" dirty="0" smtClean="0"/>
              <a:t>ncrease the frequency of sediment related disaster caused by increased frequency of big rain and short term big precipitation. </a:t>
            </a:r>
            <a:endParaRPr kumimoji="1" lang="en-US" altLang="ja-JP" dirty="0" smtClean="0"/>
          </a:p>
          <a:p>
            <a:pPr marL="514350" indent="-514350">
              <a:lnSpc>
                <a:spcPct val="120000"/>
              </a:lnSpc>
              <a:buFont typeface="+mj-lt"/>
              <a:buAutoNum type="arabicPeriod"/>
            </a:pPr>
            <a:r>
              <a:rPr lang="en-US" altLang="ja-JP" dirty="0" smtClean="0"/>
              <a:t>Increase the frequency of sediment related disaster especially a short lead time for warning. </a:t>
            </a:r>
          </a:p>
          <a:p>
            <a:pPr marL="514350" indent="-514350">
              <a:lnSpc>
                <a:spcPct val="120000"/>
              </a:lnSpc>
              <a:buFont typeface="+mj-lt"/>
              <a:buAutoNum type="arabicPeriod"/>
            </a:pPr>
            <a:r>
              <a:rPr kumimoji="1" lang="en-US" altLang="ja-JP" dirty="0" smtClean="0"/>
              <a:t>Increase the sediment related disaster </a:t>
            </a:r>
            <a:r>
              <a:rPr lang="en-US" altLang="ja-JP" dirty="0"/>
              <a:t>especially </a:t>
            </a:r>
            <a:r>
              <a:rPr lang="en-US" altLang="ja-JP" dirty="0" smtClean="0"/>
              <a:t>beyond </a:t>
            </a:r>
            <a:r>
              <a:rPr lang="en-US" altLang="ja-JP" dirty="0"/>
              <a:t>the scope of the </a:t>
            </a:r>
            <a:r>
              <a:rPr lang="en-US" altLang="ja-JP" dirty="0" smtClean="0"/>
              <a:t>assumption, like deep-seated landslide</a:t>
            </a:r>
            <a:endParaRPr kumimoji="1" lang="en-US" altLang="ja-JP" dirty="0" smtClean="0"/>
          </a:p>
          <a:p>
            <a:pPr marL="514350" indent="-514350">
              <a:lnSpc>
                <a:spcPct val="120000"/>
              </a:lnSpc>
              <a:buFont typeface="+mj-lt"/>
              <a:buAutoNum type="arabicPeriod"/>
            </a:pPr>
            <a:r>
              <a:rPr lang="en-US" altLang="ja-JP" dirty="0" smtClean="0"/>
              <a:t>Increase </a:t>
            </a:r>
            <a:r>
              <a:rPr lang="en-US" altLang="ja-JP" dirty="0"/>
              <a:t>the frequency of </a:t>
            </a:r>
            <a:r>
              <a:rPr lang="en-US" altLang="ja-JP" dirty="0" smtClean="0"/>
              <a:t>debris flow which override the edge of watershed or  happen on the ambiguous valley topography    </a:t>
            </a:r>
          </a:p>
          <a:p>
            <a:pPr marL="514350" indent="-514350">
              <a:lnSpc>
                <a:spcPct val="120000"/>
              </a:lnSpc>
              <a:buFont typeface="+mj-lt"/>
              <a:buAutoNum type="arabicPeriod"/>
            </a:pPr>
            <a:r>
              <a:rPr kumimoji="1" lang="en-US" altLang="ja-JP" dirty="0" smtClean="0"/>
              <a:t>Increase </a:t>
            </a:r>
            <a:r>
              <a:rPr lang="en-US" altLang="ja-JP" dirty="0"/>
              <a:t>the frequency of </a:t>
            </a:r>
            <a:r>
              <a:rPr lang="en-US" altLang="ja-JP" dirty="0" smtClean="0"/>
              <a:t>disaster by driftwood</a:t>
            </a:r>
            <a:endParaRPr lang="en-US" altLang="ja-JP" dirty="0"/>
          </a:p>
          <a:p>
            <a:pPr marL="514350" indent="-514350">
              <a:lnSpc>
                <a:spcPct val="120000"/>
              </a:lnSpc>
              <a:buFont typeface="+mj-lt"/>
              <a:buAutoNum type="arabicPeriod"/>
            </a:pPr>
            <a:endParaRPr kumimoji="1" lang="ja-JP" altLang="en-US" dirty="0"/>
          </a:p>
        </p:txBody>
      </p:sp>
    </p:spTree>
    <p:extLst>
      <p:ext uri="{BB962C8B-B14F-4D97-AF65-F5344CB8AC3E}">
        <p14:creationId xmlns:p14="http://schemas.microsoft.com/office/powerpoint/2010/main" val="212268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solidFill>
            <a:srgbClr val="92D050"/>
          </a:solidFill>
        </p:spPr>
        <p:txBody>
          <a:bodyPr/>
          <a:lstStyle/>
          <a:p>
            <a:r>
              <a:rPr kumimoji="1" lang="ja-JP" altLang="en-US" dirty="0" smtClean="0"/>
              <a:t>総合的な土砂管理</a:t>
            </a:r>
            <a:r>
              <a:rPr kumimoji="1" lang="en-US" altLang="ja-JP" dirty="0" smtClean="0"/>
              <a:t/>
            </a:r>
            <a:br>
              <a:rPr kumimoji="1" lang="en-US" altLang="ja-JP" dirty="0" smtClean="0"/>
            </a:b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4947991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総合的な土砂管理　</a:t>
            </a:r>
            <a:r>
              <a:rPr kumimoji="1" lang="en-US" altLang="ja-JP" dirty="0" smtClean="0"/>
              <a:t>1/3</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１．砂防領域、ダム領域、河川領域、海岸領域で発生している土砂移動に</a:t>
            </a:r>
            <a:r>
              <a:rPr lang="ja-JP" altLang="en-US" dirty="0" smtClean="0"/>
              <a:t>関わる課題について、領域ごとに記述せよ。</a:t>
            </a:r>
            <a:endParaRPr lang="en-US" altLang="ja-JP" dirty="0" smtClean="0"/>
          </a:p>
          <a:p>
            <a:pPr marL="0" indent="0">
              <a:buNone/>
            </a:pPr>
            <a:r>
              <a:rPr kumimoji="1" lang="en-US" altLang="ja-JP" dirty="0"/>
              <a:t> </a:t>
            </a:r>
            <a:r>
              <a:rPr kumimoji="1" lang="en-US" altLang="ja-JP" dirty="0" smtClean="0"/>
              <a:t>     </a:t>
            </a:r>
            <a:r>
              <a:rPr kumimoji="1" lang="ja-JP" altLang="en-US" dirty="0" smtClean="0">
                <a:solidFill>
                  <a:srgbClr val="0000FF"/>
                </a:solidFill>
              </a:rPr>
              <a:t>砂防領域：</a:t>
            </a:r>
            <a:r>
              <a:rPr kumimoji="1" lang="ja-JP" altLang="en-US" dirty="0" smtClean="0"/>
              <a:t>山腹斜面の浸食</a:t>
            </a:r>
            <a:endParaRPr kumimoji="1" lang="en-US" altLang="ja-JP" dirty="0" smtClean="0"/>
          </a:p>
          <a:p>
            <a:pPr marL="0" indent="0">
              <a:buNone/>
            </a:pPr>
            <a:r>
              <a:rPr lang="ja-JP" altLang="en-US" dirty="0"/>
              <a:t>　</a:t>
            </a:r>
            <a:r>
              <a:rPr lang="ja-JP" altLang="en-US" dirty="0" smtClean="0"/>
              <a:t>　</a:t>
            </a:r>
            <a:r>
              <a:rPr lang="ja-JP" altLang="en-US" dirty="0" smtClean="0">
                <a:solidFill>
                  <a:srgbClr val="0000FF"/>
                </a:solidFill>
              </a:rPr>
              <a:t>ダム領域：</a:t>
            </a:r>
            <a:r>
              <a:rPr lang="ja-JP" altLang="en-US" dirty="0" smtClean="0"/>
              <a:t>堆砂による治水・利水容量の減少、土砂供給の遮断。</a:t>
            </a:r>
            <a:endParaRPr lang="en-US" altLang="ja-JP" dirty="0" smtClean="0"/>
          </a:p>
          <a:p>
            <a:pPr marL="0" indent="0">
              <a:buNone/>
            </a:pPr>
            <a:r>
              <a:rPr kumimoji="1" lang="ja-JP" altLang="en-US" dirty="0"/>
              <a:t>　</a:t>
            </a:r>
            <a:r>
              <a:rPr kumimoji="1" lang="ja-JP" altLang="en-US" dirty="0" smtClean="0"/>
              <a:t>　</a:t>
            </a:r>
            <a:r>
              <a:rPr kumimoji="1" lang="ja-JP" altLang="en-US" dirty="0" smtClean="0">
                <a:solidFill>
                  <a:srgbClr val="0000FF"/>
                </a:solidFill>
              </a:rPr>
              <a:t>河川領域：</a:t>
            </a:r>
            <a:r>
              <a:rPr kumimoji="1" lang="ja-JP" altLang="en-US" dirty="0" smtClean="0"/>
              <a:t>河床上昇に</a:t>
            </a:r>
            <a:r>
              <a:rPr lang="ja-JP" altLang="en-US" dirty="0" smtClean="0"/>
              <a:t>伴う土砂や洪水の氾濫</a:t>
            </a:r>
            <a:endParaRPr lang="en-US" altLang="ja-JP" dirty="0" smtClean="0"/>
          </a:p>
          <a:p>
            <a:pPr marL="0" indent="0">
              <a:buNone/>
            </a:pPr>
            <a:r>
              <a:rPr kumimoji="1" lang="ja-JP" altLang="en-US" dirty="0"/>
              <a:t>　</a:t>
            </a:r>
            <a:r>
              <a:rPr kumimoji="1" lang="ja-JP" altLang="en-US" dirty="0" smtClean="0"/>
              <a:t>　　　　　　　　河床低下に伴う人工構造物の基礎部損傷。</a:t>
            </a:r>
            <a:endParaRPr kumimoji="1" lang="en-US" altLang="ja-JP" dirty="0" smtClean="0"/>
          </a:p>
          <a:p>
            <a:pPr marL="0" indent="0">
              <a:buNone/>
            </a:pPr>
            <a:r>
              <a:rPr lang="ja-JP" altLang="en-US" dirty="0"/>
              <a:t>　</a:t>
            </a:r>
            <a:r>
              <a:rPr lang="ja-JP" altLang="en-US" dirty="0" smtClean="0"/>
              <a:t>　</a:t>
            </a:r>
            <a:r>
              <a:rPr lang="ja-JP" altLang="en-US" dirty="0" smtClean="0">
                <a:solidFill>
                  <a:srgbClr val="0000FF"/>
                </a:solidFill>
              </a:rPr>
              <a:t>海岸領域：</a:t>
            </a:r>
            <a:r>
              <a:rPr lang="ja-JP" altLang="en-US" dirty="0" smtClean="0"/>
              <a:t>海岸浸食による越波。</a:t>
            </a:r>
            <a:endParaRPr kumimoji="1" lang="ja-JP" altLang="en-US" dirty="0"/>
          </a:p>
        </p:txBody>
      </p:sp>
    </p:spTree>
    <p:extLst>
      <p:ext uri="{BB962C8B-B14F-4D97-AF65-F5344CB8AC3E}">
        <p14:creationId xmlns:p14="http://schemas.microsoft.com/office/powerpoint/2010/main" val="24914993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総合的な土砂管理　</a:t>
            </a:r>
            <a:r>
              <a:rPr lang="en-US" altLang="ja-JP" dirty="0"/>
              <a:t>2</a:t>
            </a:r>
            <a:r>
              <a:rPr lang="en-US" altLang="ja-JP" dirty="0" smtClean="0"/>
              <a:t>/3</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marL="0" indent="0">
              <a:lnSpc>
                <a:spcPct val="120000"/>
              </a:lnSpc>
              <a:buNone/>
            </a:pPr>
            <a:r>
              <a:rPr kumimoji="1" lang="en-US" altLang="ja-JP" dirty="0" smtClean="0"/>
              <a:t>2. 1</a:t>
            </a:r>
            <a:r>
              <a:rPr kumimoji="1" lang="ja-JP" altLang="en-US" dirty="0" smtClean="0"/>
              <a:t>で記述した課題の内、個別領域の対策だけでは根本的な解決・改善がなされないと考える課題とその理由について、領域間での土砂移動に留意して示すとともに、総合的な土砂管理の視点から対策を提案せよ。</a:t>
            </a:r>
            <a:endParaRPr kumimoji="1" lang="en-US" altLang="ja-JP" dirty="0" smtClean="0"/>
          </a:p>
          <a:p>
            <a:pPr marL="0" indent="0">
              <a:lnSpc>
                <a:spcPct val="120000"/>
              </a:lnSpc>
              <a:buNone/>
            </a:pPr>
            <a:r>
              <a:rPr lang="ja-JP" altLang="en-US" dirty="0">
                <a:solidFill>
                  <a:srgbClr val="0000FF"/>
                </a:solidFill>
              </a:rPr>
              <a:t>ダム領域：堆砂による治水・利水容量の</a:t>
            </a:r>
            <a:r>
              <a:rPr lang="ja-JP" altLang="en-US" dirty="0" smtClean="0">
                <a:solidFill>
                  <a:srgbClr val="0000FF"/>
                </a:solidFill>
              </a:rPr>
              <a:t>減少</a:t>
            </a:r>
            <a:endParaRPr lang="en-US" altLang="ja-JP" dirty="0" smtClean="0">
              <a:solidFill>
                <a:srgbClr val="0000FF"/>
              </a:solidFill>
            </a:endParaRPr>
          </a:p>
          <a:p>
            <a:pPr marL="0" indent="0">
              <a:lnSpc>
                <a:spcPct val="120000"/>
              </a:lnSpc>
              <a:buNone/>
            </a:pPr>
            <a:r>
              <a:rPr lang="ja-JP" altLang="en-US" dirty="0"/>
              <a:t>山</a:t>
            </a:r>
            <a:r>
              <a:rPr lang="ja-JP" altLang="en-US" dirty="0" smtClean="0"/>
              <a:t>地の荒廃が招いており、砂防ダムや、植林などの努力が欠かせない。</a:t>
            </a:r>
            <a:endParaRPr lang="en-US" altLang="ja-JP" dirty="0" smtClean="0"/>
          </a:p>
          <a:p>
            <a:pPr marL="0" indent="0">
              <a:lnSpc>
                <a:spcPct val="120000"/>
              </a:lnSpc>
              <a:buNone/>
            </a:pPr>
            <a:r>
              <a:rPr lang="ja-JP" altLang="en-US" dirty="0">
                <a:solidFill>
                  <a:srgbClr val="0000FF"/>
                </a:solidFill>
              </a:rPr>
              <a:t>河川領域</a:t>
            </a:r>
            <a:r>
              <a:rPr lang="ja-JP" altLang="en-US" dirty="0" smtClean="0">
                <a:solidFill>
                  <a:srgbClr val="0000FF"/>
                </a:solidFill>
              </a:rPr>
              <a:t>：河床</a:t>
            </a:r>
            <a:r>
              <a:rPr lang="ja-JP" altLang="en-US" dirty="0">
                <a:solidFill>
                  <a:srgbClr val="0000FF"/>
                </a:solidFill>
              </a:rPr>
              <a:t>低下に伴う人工構造物の基礎部損傷</a:t>
            </a:r>
            <a:r>
              <a:rPr lang="ja-JP" altLang="en-US" dirty="0" smtClean="0">
                <a:solidFill>
                  <a:srgbClr val="0000FF"/>
                </a:solidFill>
              </a:rPr>
              <a:t>。水みちの固定化・アーマー化。</a:t>
            </a:r>
            <a:endParaRPr lang="ja-JP" altLang="en-US" dirty="0">
              <a:solidFill>
                <a:srgbClr val="0000FF"/>
              </a:solidFill>
            </a:endParaRPr>
          </a:p>
          <a:p>
            <a:pPr marL="0" indent="0">
              <a:lnSpc>
                <a:spcPct val="120000"/>
              </a:lnSpc>
              <a:buNone/>
            </a:pPr>
            <a:r>
              <a:rPr lang="ja-JP" altLang="en-US" dirty="0">
                <a:solidFill>
                  <a:srgbClr val="0000FF"/>
                </a:solidFill>
              </a:rPr>
              <a:t>海岸領域：海岸浸食による越波</a:t>
            </a:r>
            <a:endParaRPr lang="en-US" altLang="ja-JP" dirty="0" smtClean="0">
              <a:solidFill>
                <a:srgbClr val="0000FF"/>
              </a:solidFill>
            </a:endParaRPr>
          </a:p>
          <a:p>
            <a:pPr marL="0" indent="0">
              <a:lnSpc>
                <a:spcPct val="120000"/>
              </a:lnSpc>
              <a:buNone/>
            </a:pPr>
            <a:r>
              <a:rPr lang="ja-JP" altLang="en-US" dirty="0" smtClean="0"/>
              <a:t>上の原因は、ダム</a:t>
            </a:r>
            <a:r>
              <a:rPr lang="ja-JP" altLang="en-US" dirty="0"/>
              <a:t>や砂防ダムなどによって土砂が貯められ下流まで流れて</a:t>
            </a:r>
            <a:r>
              <a:rPr lang="ja-JP" altLang="en-US" dirty="0" smtClean="0"/>
              <a:t>いないことによるので、土砂</a:t>
            </a:r>
            <a:r>
              <a:rPr lang="ja-JP" altLang="en-US" dirty="0"/>
              <a:t>バイパスや土砂ゲートの利用によって、下流に土砂を</a:t>
            </a:r>
            <a:r>
              <a:rPr lang="ja-JP" altLang="en-US" dirty="0" smtClean="0"/>
              <a:t>ながす事業。直接ダム下流に土砂を運搬し、洪水で下流にいきわたらせる方策「流砂系内土砂再生化システム」の構築。適正な土砂・砂利採取。を行う。　土砂の量と質のモニタリングを効率的に行うためのシステムの構築。</a:t>
            </a:r>
            <a:endParaRPr lang="ja-JP" altLang="en-US" dirty="0"/>
          </a:p>
          <a:p>
            <a:pPr marL="0" indent="0">
              <a:buNone/>
            </a:pPr>
            <a:endParaRPr lang="ja-JP" altLang="en-US" dirty="0"/>
          </a:p>
          <a:p>
            <a:pPr marL="0" indent="0">
              <a:buNone/>
            </a:pPr>
            <a:endParaRPr kumimoji="1" lang="ja-JP" altLang="en-US" dirty="0"/>
          </a:p>
        </p:txBody>
      </p:sp>
    </p:spTree>
    <p:extLst>
      <p:ext uri="{BB962C8B-B14F-4D97-AF65-F5344CB8AC3E}">
        <p14:creationId xmlns:p14="http://schemas.microsoft.com/office/powerpoint/2010/main" val="40535602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総合的な土砂管理　</a:t>
            </a:r>
            <a:r>
              <a:rPr lang="en-US" altLang="ja-JP" dirty="0" smtClean="0"/>
              <a:t>3/3</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pPr marL="0" indent="0">
              <a:lnSpc>
                <a:spcPct val="120000"/>
              </a:lnSpc>
              <a:buNone/>
            </a:pPr>
            <a:r>
              <a:rPr kumimoji="1" lang="ja-JP" altLang="en-US" dirty="0" smtClean="0"/>
              <a:t>３．　２で提案した対策について、想定されるマイナスの影響と技術的課題を記述せよ。</a:t>
            </a:r>
            <a:endParaRPr kumimoji="1" lang="en-US" altLang="ja-JP" dirty="0" smtClean="0"/>
          </a:p>
          <a:p>
            <a:pPr marL="0" indent="0">
              <a:lnSpc>
                <a:spcPct val="120000"/>
              </a:lnSpc>
              <a:buNone/>
            </a:pPr>
            <a:r>
              <a:rPr lang="ja-JP" altLang="en-US" dirty="0">
                <a:solidFill>
                  <a:srgbClr val="0000FF"/>
                </a:solidFill>
              </a:rPr>
              <a:t>山地の荒廃が招いており、砂防ダムや、</a:t>
            </a:r>
            <a:r>
              <a:rPr lang="ja-JP" altLang="en-US" dirty="0" smtClean="0">
                <a:solidFill>
                  <a:srgbClr val="0000FF"/>
                </a:solidFill>
              </a:rPr>
              <a:t>植林。土砂</a:t>
            </a:r>
            <a:r>
              <a:rPr lang="ja-JP" altLang="en-US" dirty="0">
                <a:solidFill>
                  <a:srgbClr val="0000FF"/>
                </a:solidFill>
              </a:rPr>
              <a:t>バイパスや土砂ゲートの利用によって、下流に土砂をながす事業。直接ダム下流に土砂を運搬し、洪水で下流にいきわたらせる方策「流砂系内土砂再生化システム」の構築。適正な土砂・砂利採取</a:t>
            </a:r>
            <a:r>
              <a:rPr lang="ja-JP" altLang="en-US" dirty="0" smtClean="0">
                <a:solidFill>
                  <a:srgbClr val="0000FF"/>
                </a:solidFill>
              </a:rPr>
              <a:t>。</a:t>
            </a:r>
            <a:endParaRPr lang="ja-JP" altLang="en-US" dirty="0">
              <a:solidFill>
                <a:srgbClr val="0000FF"/>
              </a:solidFill>
            </a:endParaRPr>
          </a:p>
          <a:p>
            <a:pPr marL="0" indent="0">
              <a:lnSpc>
                <a:spcPct val="120000"/>
              </a:lnSpc>
              <a:buNone/>
            </a:pPr>
            <a:r>
              <a:rPr lang="ja-JP" altLang="en-US" dirty="0" smtClean="0"/>
              <a:t>いずれも、事業費がかかる。　</a:t>
            </a:r>
            <a:endParaRPr lang="en-US" altLang="ja-JP" dirty="0" smtClean="0"/>
          </a:p>
          <a:p>
            <a:pPr marL="0" indent="0">
              <a:lnSpc>
                <a:spcPct val="120000"/>
              </a:lnSpc>
              <a:buNone/>
            </a:pPr>
            <a:r>
              <a:rPr lang="ja-JP" altLang="en-US" dirty="0" smtClean="0"/>
              <a:t>植林は、かえって水資源を蒸発させてしまう効果がある。中小規模の雨には耐力があるが、大規模豪雨については効果が疑問である。</a:t>
            </a:r>
            <a:endParaRPr lang="en-US" altLang="ja-JP" dirty="0" smtClean="0"/>
          </a:p>
          <a:p>
            <a:pPr marL="0" indent="0">
              <a:lnSpc>
                <a:spcPct val="120000"/>
              </a:lnSpc>
              <a:buNone/>
            </a:pPr>
            <a:r>
              <a:rPr kumimoji="1" lang="ja-JP" altLang="en-US" dirty="0"/>
              <a:t>海</a:t>
            </a:r>
            <a:r>
              <a:rPr kumimoji="1" lang="ja-JP" altLang="en-US" dirty="0" smtClean="0"/>
              <a:t>の魚や養殖などの水産資源に悪影響を及ぼさないようダム堆積物を流す必要がある。</a:t>
            </a:r>
            <a:endParaRPr kumimoji="1" lang="en-US" altLang="ja-JP" dirty="0" smtClean="0"/>
          </a:p>
          <a:p>
            <a:pPr marL="0" indent="0">
              <a:lnSpc>
                <a:spcPct val="120000"/>
              </a:lnSpc>
              <a:buNone/>
            </a:pPr>
            <a:r>
              <a:rPr lang="ja-JP" altLang="en-US" dirty="0">
                <a:solidFill>
                  <a:srgbClr val="0000FF"/>
                </a:solidFill>
              </a:rPr>
              <a:t>土砂の量と質のモニタリングを効率的に行うためのシステムの構築</a:t>
            </a:r>
            <a:r>
              <a:rPr lang="ja-JP" altLang="en-US" dirty="0" smtClean="0">
                <a:solidFill>
                  <a:srgbClr val="0000FF"/>
                </a:solidFill>
              </a:rPr>
              <a:t>。</a:t>
            </a:r>
            <a:endParaRPr lang="en-US" altLang="ja-JP" dirty="0" smtClean="0">
              <a:solidFill>
                <a:srgbClr val="0000FF"/>
              </a:solidFill>
            </a:endParaRPr>
          </a:p>
          <a:p>
            <a:pPr marL="0" indent="0">
              <a:lnSpc>
                <a:spcPct val="120000"/>
              </a:lnSpc>
              <a:buNone/>
            </a:pPr>
            <a:r>
              <a:rPr lang="ja-JP" altLang="en-US" dirty="0"/>
              <a:t>実用</a:t>
            </a:r>
            <a:r>
              <a:rPr lang="ja-JP" altLang="en-US" dirty="0" smtClean="0"/>
              <a:t>に十分に耐える土砂輸送の予測は技術的な難しさがある。</a:t>
            </a:r>
            <a:endParaRPr lang="ja-JP" altLang="en-US" dirty="0"/>
          </a:p>
          <a:p>
            <a:pPr marL="0" indent="0">
              <a:lnSpc>
                <a:spcPct val="120000"/>
              </a:lnSpc>
              <a:buNone/>
            </a:pPr>
            <a:endParaRPr kumimoji="1" lang="ja-JP" altLang="en-US" dirty="0"/>
          </a:p>
        </p:txBody>
      </p:sp>
    </p:spTree>
    <p:extLst>
      <p:ext uri="{BB962C8B-B14F-4D97-AF65-F5344CB8AC3E}">
        <p14:creationId xmlns:p14="http://schemas.microsoft.com/office/powerpoint/2010/main" val="2566565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92D050"/>
          </a:solidFill>
        </p:spPr>
        <p:txBody>
          <a:bodyPr/>
          <a:lstStyle/>
          <a:p>
            <a:r>
              <a:rPr kumimoji="1" lang="ja-JP" altLang="en-US" dirty="0" smtClean="0"/>
              <a:t>近年の水害の特徴</a:t>
            </a:r>
            <a:r>
              <a:rPr kumimoji="1" lang="en-US" altLang="ja-JP" dirty="0" smtClean="0"/>
              <a:t/>
            </a:r>
            <a:br>
              <a:rPr kumimoji="1" lang="en-US" altLang="ja-JP" dirty="0" smtClean="0"/>
            </a:b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579286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777875"/>
          </a:xfrm>
        </p:spPr>
        <p:txBody>
          <a:bodyPr>
            <a:normAutofit/>
          </a:bodyPr>
          <a:lstStyle/>
          <a:p>
            <a:r>
              <a:rPr lang="ja-JP" altLang="en-US" sz="3600" dirty="0" smtClean="0"/>
              <a:t>近年の水害の特徴</a:t>
            </a:r>
            <a:endParaRPr kumimoji="1" lang="ja-JP" altLang="en-US" sz="3600" dirty="0"/>
          </a:p>
        </p:txBody>
      </p:sp>
      <p:sp>
        <p:nvSpPr>
          <p:cNvPr id="3" name="コンテンツ プレースホルダー 2"/>
          <p:cNvSpPr>
            <a:spLocks noGrp="1"/>
          </p:cNvSpPr>
          <p:nvPr>
            <p:ph idx="1"/>
          </p:nvPr>
        </p:nvSpPr>
        <p:spPr>
          <a:xfrm>
            <a:off x="838200" y="1319645"/>
            <a:ext cx="10515600" cy="4857318"/>
          </a:xfrm>
        </p:spPr>
        <p:txBody>
          <a:bodyPr>
            <a:normAutofit fontScale="77500" lnSpcReduction="20000"/>
          </a:bodyPr>
          <a:lstStyle/>
          <a:p>
            <a:pPr>
              <a:lnSpc>
                <a:spcPct val="120000"/>
              </a:lnSpc>
            </a:pPr>
            <a:r>
              <a:rPr kumimoji="1" lang="ja-JP" altLang="en-US" dirty="0" smtClean="0"/>
              <a:t>近年の水害の</a:t>
            </a:r>
            <a:r>
              <a:rPr lang="ja-JP" altLang="en-US" dirty="0" smtClean="0"/>
              <a:t>特徴</a:t>
            </a:r>
            <a:endParaRPr lang="en-US" altLang="ja-JP" dirty="0" smtClean="0"/>
          </a:p>
          <a:p>
            <a:pPr marL="0" indent="0">
              <a:lnSpc>
                <a:spcPct val="120000"/>
              </a:lnSpc>
              <a:buNone/>
            </a:pPr>
            <a:r>
              <a:rPr lang="ja-JP" altLang="en-US" dirty="0"/>
              <a:t>　</a:t>
            </a:r>
            <a:r>
              <a:rPr lang="ja-JP" altLang="en-US" dirty="0" smtClean="0"/>
              <a:t>　想定</a:t>
            </a:r>
            <a:r>
              <a:rPr lang="ja-JP" altLang="en-US" dirty="0"/>
              <a:t>をはるかに上回る</a:t>
            </a:r>
            <a:r>
              <a:rPr lang="ja-JP" altLang="en-US" dirty="0" smtClean="0"/>
              <a:t>豪雨、短時間集中豪雨</a:t>
            </a:r>
            <a:endParaRPr lang="en-US" altLang="ja-JP" dirty="0" smtClean="0"/>
          </a:p>
          <a:p>
            <a:pPr>
              <a:lnSpc>
                <a:spcPct val="120000"/>
              </a:lnSpc>
            </a:pPr>
            <a:r>
              <a:rPr lang="ja-JP" altLang="en-US" dirty="0" smtClean="0"/>
              <a:t>都市部の河川における水害対策。ハード・ソフト両面</a:t>
            </a:r>
            <a:endParaRPr lang="en-US" altLang="ja-JP" dirty="0" smtClean="0"/>
          </a:p>
          <a:p>
            <a:pPr marL="0" indent="0">
              <a:lnSpc>
                <a:spcPct val="120000"/>
              </a:lnSpc>
              <a:buNone/>
            </a:pPr>
            <a:r>
              <a:rPr lang="ja-JP" altLang="en-US" dirty="0"/>
              <a:t>　</a:t>
            </a:r>
            <a:r>
              <a:rPr lang="ja-JP" altLang="en-US" dirty="0" smtClean="0"/>
              <a:t>１）　ハード対策</a:t>
            </a:r>
            <a:endParaRPr lang="en-US" altLang="ja-JP" dirty="0" smtClean="0"/>
          </a:p>
          <a:p>
            <a:pPr marL="0" indent="0">
              <a:lnSpc>
                <a:spcPct val="120000"/>
              </a:lnSpc>
              <a:buNone/>
            </a:pPr>
            <a:r>
              <a:rPr kumimoji="1" lang="ja-JP" altLang="en-US" dirty="0"/>
              <a:t>　</a:t>
            </a:r>
            <a:r>
              <a:rPr lang="ja-JP" altLang="en-US" dirty="0"/>
              <a:t>　</a:t>
            </a:r>
            <a:r>
              <a:rPr lang="ja-JP" altLang="en-US" dirty="0" smtClean="0"/>
              <a:t>上下流</a:t>
            </a:r>
            <a:r>
              <a:rPr lang="en-US" altLang="ja-JP" dirty="0"/>
              <a:t>/</a:t>
            </a:r>
            <a:r>
              <a:rPr lang="ja-JP" altLang="en-US" dirty="0"/>
              <a:t>本支</a:t>
            </a:r>
            <a:r>
              <a:rPr lang="ja-JP" altLang="en-US" dirty="0" smtClean="0"/>
              <a:t>川、内水</a:t>
            </a:r>
            <a:r>
              <a:rPr lang="en-US" altLang="ja-JP" dirty="0"/>
              <a:t>/</a:t>
            </a:r>
            <a:r>
              <a:rPr lang="ja-JP" altLang="en-US" dirty="0"/>
              <a:t>外水処理の治水</a:t>
            </a:r>
            <a:r>
              <a:rPr lang="ja-JP" altLang="en-US" dirty="0" smtClean="0"/>
              <a:t>バランスの整合を図る。</a:t>
            </a:r>
            <a:endParaRPr lang="ja-JP" altLang="en-US" dirty="0"/>
          </a:p>
          <a:p>
            <a:pPr marL="0" indent="0">
              <a:lnSpc>
                <a:spcPct val="120000"/>
              </a:lnSpc>
              <a:buNone/>
            </a:pPr>
            <a:r>
              <a:rPr lang="ja-JP" altLang="en-US" dirty="0" smtClean="0"/>
              <a:t>　　中</a:t>
            </a:r>
            <a:r>
              <a:rPr lang="ja-JP" altLang="en-US" dirty="0"/>
              <a:t>小河川の</a:t>
            </a:r>
            <a:r>
              <a:rPr lang="ja-JP" altLang="en-US" dirty="0" smtClean="0"/>
              <a:t>整備により越水</a:t>
            </a:r>
            <a:r>
              <a:rPr lang="ja-JP" altLang="en-US" dirty="0"/>
              <a:t>・</a:t>
            </a:r>
            <a:r>
              <a:rPr lang="ja-JP" altLang="en-US" dirty="0" smtClean="0"/>
              <a:t>破堤を防ぐ。　（地下を含む遊水地の整備）</a:t>
            </a:r>
            <a:endParaRPr lang="ja-JP" altLang="en-US" dirty="0"/>
          </a:p>
          <a:p>
            <a:pPr marL="0" indent="0">
              <a:lnSpc>
                <a:spcPct val="120000"/>
              </a:lnSpc>
              <a:buNone/>
            </a:pPr>
            <a:r>
              <a:rPr lang="ja-JP" altLang="en-US" dirty="0" smtClean="0"/>
              <a:t>　　下水道</a:t>
            </a:r>
            <a:r>
              <a:rPr lang="ja-JP" altLang="en-US" dirty="0"/>
              <a:t>・排水機場の処理</a:t>
            </a:r>
            <a:r>
              <a:rPr lang="ja-JP" altLang="en-US" dirty="0" smtClean="0"/>
              <a:t>能力向上を図る。</a:t>
            </a:r>
            <a:endParaRPr lang="ja-JP" altLang="en-US" dirty="0"/>
          </a:p>
          <a:p>
            <a:pPr marL="0" indent="0">
              <a:lnSpc>
                <a:spcPct val="120000"/>
              </a:lnSpc>
              <a:buNone/>
            </a:pPr>
            <a:r>
              <a:rPr lang="ja-JP" altLang="en-US" dirty="0" smtClean="0"/>
              <a:t>　２）　ソフト対策</a:t>
            </a:r>
            <a:endParaRPr lang="ja-JP" altLang="en-US" dirty="0"/>
          </a:p>
          <a:p>
            <a:pPr marL="0" indent="0">
              <a:lnSpc>
                <a:spcPct val="120000"/>
              </a:lnSpc>
              <a:buNone/>
            </a:pPr>
            <a:r>
              <a:rPr lang="ja-JP" altLang="en-US" dirty="0" smtClean="0"/>
              <a:t>　　想定</a:t>
            </a:r>
            <a:r>
              <a:rPr lang="ja-JP" altLang="en-US" dirty="0"/>
              <a:t>をはるかに上回る</a:t>
            </a:r>
            <a:r>
              <a:rPr lang="ja-JP" altLang="en-US" dirty="0" smtClean="0"/>
              <a:t>豪雨・短時間</a:t>
            </a:r>
            <a:r>
              <a:rPr lang="ja-JP" altLang="en-US" dirty="0"/>
              <a:t>集中豪雨への</a:t>
            </a:r>
            <a:r>
              <a:rPr lang="ja-JP" altLang="en-US" dirty="0" smtClean="0"/>
              <a:t>対応（</a:t>
            </a:r>
            <a:r>
              <a:rPr lang="en-US" altLang="ja-JP" dirty="0" smtClean="0"/>
              <a:t>X</a:t>
            </a:r>
            <a:r>
              <a:rPr lang="ja-JP" altLang="en-US" dirty="0" smtClean="0"/>
              <a:t>バンド</a:t>
            </a:r>
            <a:r>
              <a:rPr lang="en-US" altLang="ja-JP" dirty="0" smtClean="0"/>
              <a:t>MP</a:t>
            </a:r>
            <a:r>
              <a:rPr lang="ja-JP" altLang="en-US" dirty="0" smtClean="0"/>
              <a:t>レーダの整備など洪水予警報の充実）、危機</a:t>
            </a:r>
            <a:r>
              <a:rPr lang="ja-JP" altLang="en-US" dirty="0"/>
              <a:t>管理上の</a:t>
            </a:r>
            <a:r>
              <a:rPr lang="ja-JP" altLang="en-US" dirty="0" smtClean="0"/>
              <a:t>不備の解消（避難支援や地域の防災体制の整備）</a:t>
            </a:r>
            <a:endParaRPr kumimoji="1" lang="ja-JP" altLang="en-US" dirty="0"/>
          </a:p>
        </p:txBody>
      </p:sp>
    </p:spTree>
    <p:extLst>
      <p:ext uri="{BB962C8B-B14F-4D97-AF65-F5344CB8AC3E}">
        <p14:creationId xmlns:p14="http://schemas.microsoft.com/office/powerpoint/2010/main" val="26913122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solidFill>
            <a:srgbClr val="92D050"/>
          </a:solidFill>
        </p:spPr>
        <p:txBody>
          <a:bodyPr/>
          <a:lstStyle/>
          <a:p>
            <a:r>
              <a:rPr kumimoji="1" lang="ja-JP" altLang="en-US" dirty="0" smtClean="0"/>
              <a:t>既設ダムの有効活用</a:t>
            </a:r>
            <a:r>
              <a:rPr kumimoji="1" lang="en-US" altLang="ja-JP" dirty="0" smtClean="0"/>
              <a:t/>
            </a:r>
            <a:br>
              <a:rPr kumimoji="1" lang="en-US" altLang="ja-JP" dirty="0" smtClean="0"/>
            </a:b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4882123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757093"/>
          </a:xfrm>
        </p:spPr>
        <p:txBody>
          <a:bodyPr>
            <a:normAutofit/>
          </a:bodyPr>
          <a:lstStyle/>
          <a:p>
            <a:r>
              <a:rPr kumimoji="1" lang="ja-JP" altLang="en-US" sz="2800" dirty="0" smtClean="0"/>
              <a:t>洪水調節機能強化のための既設ダムを有効活用する具体的２策。</a:t>
            </a:r>
            <a:endParaRPr kumimoji="1" lang="ja-JP" altLang="en-US" sz="2800" dirty="0"/>
          </a:p>
        </p:txBody>
      </p:sp>
      <p:sp>
        <p:nvSpPr>
          <p:cNvPr id="3" name="コンテンツ プレースホルダー 2"/>
          <p:cNvSpPr>
            <a:spLocks noGrp="1"/>
          </p:cNvSpPr>
          <p:nvPr>
            <p:ph idx="1"/>
          </p:nvPr>
        </p:nvSpPr>
        <p:spPr>
          <a:xfrm>
            <a:off x="838200" y="1381991"/>
            <a:ext cx="10515600" cy="4794972"/>
          </a:xfrm>
        </p:spPr>
        <p:txBody>
          <a:bodyPr>
            <a:normAutofit fontScale="85000" lnSpcReduction="10000"/>
          </a:bodyPr>
          <a:lstStyle/>
          <a:p>
            <a:pPr marL="0" indent="0">
              <a:lnSpc>
                <a:spcPct val="110000"/>
              </a:lnSpc>
              <a:buNone/>
            </a:pPr>
            <a:r>
              <a:rPr kumimoji="1" lang="ja-JP" altLang="en-US" dirty="0" smtClean="0"/>
              <a:t>１、</a:t>
            </a:r>
            <a:r>
              <a:rPr kumimoji="1" lang="ja-JP" altLang="en-US" dirty="0" smtClean="0">
                <a:solidFill>
                  <a:srgbClr val="0000FF"/>
                </a:solidFill>
              </a:rPr>
              <a:t>既設ダムの再開発</a:t>
            </a:r>
            <a:endParaRPr kumimoji="1" lang="en-US" altLang="ja-JP" dirty="0" smtClean="0">
              <a:solidFill>
                <a:srgbClr val="0000FF"/>
              </a:solidFill>
            </a:endParaRPr>
          </a:p>
          <a:p>
            <a:pPr marL="0" indent="0">
              <a:lnSpc>
                <a:spcPct val="110000"/>
              </a:lnSpc>
              <a:buNone/>
            </a:pPr>
            <a:r>
              <a:rPr lang="ja-JP" altLang="en-US" dirty="0"/>
              <a:t>　</a:t>
            </a:r>
            <a:r>
              <a:rPr lang="ja-JP" altLang="en-US" dirty="0" smtClean="0"/>
              <a:t>　　既設ダムを改築などして、ダムの容量の拡大（ダムの嵩上げ）、放流能力の拡大（洪水吐の増設）、運用の変更、堆砂対策や水質対策の有効活用を図るもの。</a:t>
            </a:r>
            <a:endParaRPr lang="en-US" altLang="ja-JP" dirty="0" smtClean="0"/>
          </a:p>
          <a:p>
            <a:pPr marL="0" indent="0">
              <a:lnSpc>
                <a:spcPct val="110000"/>
              </a:lnSpc>
              <a:buNone/>
            </a:pPr>
            <a:r>
              <a:rPr kumimoji="1" lang="ja-JP" altLang="en-US" dirty="0"/>
              <a:t>　</a:t>
            </a:r>
            <a:r>
              <a:rPr kumimoji="1" lang="ja-JP" altLang="en-US" dirty="0" smtClean="0"/>
              <a:t>　</a:t>
            </a:r>
            <a:r>
              <a:rPr lang="ja-JP" altLang="en-US" dirty="0"/>
              <a:t>　美和ダム再開発</a:t>
            </a:r>
            <a:r>
              <a:rPr lang="ja-JP" altLang="en-US" dirty="0" smtClean="0"/>
              <a:t>事業では、</a:t>
            </a:r>
            <a:r>
              <a:rPr lang="ja-JP" altLang="en-US" dirty="0"/>
              <a:t>恒久堆砂対策と</a:t>
            </a:r>
            <a:r>
              <a:rPr lang="ja-JP" altLang="en-US" dirty="0" smtClean="0"/>
              <a:t>して洪水時に高濃度の土砂を含む流水をダム湖に入れず直接ダム直下に放流するための排</a:t>
            </a:r>
            <a:r>
              <a:rPr lang="ja-JP" altLang="en-US" dirty="0"/>
              <a:t>砂バイパストンネルおよび</a:t>
            </a:r>
            <a:r>
              <a:rPr lang="ja-JP" altLang="en-US" dirty="0" smtClean="0"/>
              <a:t>分派堰が</a:t>
            </a:r>
            <a:r>
              <a:rPr lang="ja-JP" altLang="en-US" dirty="0"/>
              <a:t>建設されている</a:t>
            </a:r>
            <a:r>
              <a:rPr lang="ja-JP" altLang="en-US" dirty="0" smtClean="0"/>
              <a:t>。</a:t>
            </a:r>
            <a:endParaRPr kumimoji="1" lang="en-US" altLang="ja-JP" dirty="0" smtClean="0"/>
          </a:p>
          <a:p>
            <a:pPr marL="0" indent="0">
              <a:lnSpc>
                <a:spcPct val="110000"/>
              </a:lnSpc>
              <a:buNone/>
            </a:pPr>
            <a:r>
              <a:rPr lang="ja-JP" altLang="en-US" dirty="0" smtClean="0"/>
              <a:t>２、</a:t>
            </a:r>
            <a:r>
              <a:rPr lang="ja-JP" altLang="en-US" dirty="0" smtClean="0">
                <a:solidFill>
                  <a:srgbClr val="0000FF"/>
                </a:solidFill>
              </a:rPr>
              <a:t>複数ダムにおける容量再編</a:t>
            </a:r>
            <a:endParaRPr lang="en-US" altLang="ja-JP" dirty="0" smtClean="0">
              <a:solidFill>
                <a:srgbClr val="0000FF"/>
              </a:solidFill>
            </a:endParaRPr>
          </a:p>
          <a:p>
            <a:pPr marL="0" indent="0">
              <a:lnSpc>
                <a:spcPct val="110000"/>
              </a:lnSpc>
              <a:buNone/>
            </a:pPr>
            <a:r>
              <a:rPr lang="ja-JP" altLang="en-US" dirty="0" smtClean="0"/>
              <a:t>　　　鬼怒川上流では、五十里ダムと川治ダムを導水トンネルで連結し、五十里ダムの満水時に貯めきれない水を川治ダムの空き容量に導水・貯留することによる効果的運用を行い、洪水調節機能の強化と共に、下流河川の流況改善を図っている。</a:t>
            </a:r>
            <a:endParaRPr lang="en-US" altLang="ja-JP" dirty="0" smtClean="0"/>
          </a:p>
          <a:p>
            <a:endParaRPr kumimoji="1" lang="ja-JP" altLang="en-US" dirty="0"/>
          </a:p>
        </p:txBody>
      </p:sp>
    </p:spTree>
    <p:extLst>
      <p:ext uri="{BB962C8B-B14F-4D97-AF65-F5344CB8AC3E}">
        <p14:creationId xmlns:p14="http://schemas.microsoft.com/office/powerpoint/2010/main" val="8253124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92D050"/>
          </a:solidFill>
        </p:spPr>
        <p:txBody>
          <a:bodyPr/>
          <a:lstStyle/>
          <a:p>
            <a:r>
              <a:rPr kumimoji="1" lang="ja-JP" altLang="en-US" dirty="0" smtClean="0"/>
              <a:t>河川整備計画</a:t>
            </a:r>
            <a:r>
              <a:rPr kumimoji="1" lang="en-US" altLang="ja-JP" dirty="0" smtClean="0"/>
              <a:t/>
            </a:r>
            <a:br>
              <a:rPr kumimoji="1" lang="en-US" altLang="ja-JP" dirty="0" smtClean="0"/>
            </a:br>
            <a:endParaRPr kumimoji="1" lang="ja-JP" altLang="en-US" dirty="0"/>
          </a:p>
        </p:txBody>
      </p:sp>
      <p:sp>
        <p:nvSpPr>
          <p:cNvPr id="4" name="テキス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901530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91" y="155863"/>
            <a:ext cx="9466118" cy="1153391"/>
          </a:xfrm>
        </p:spPr>
        <p:txBody>
          <a:bodyPr>
            <a:normAutofit/>
          </a:bodyPr>
          <a:lstStyle/>
          <a:p>
            <a:r>
              <a:rPr kumimoji="1" lang="ja-JP" altLang="en-US" sz="3600" dirty="0" smtClean="0">
                <a:solidFill>
                  <a:srgbClr val="0000FF"/>
                </a:solidFill>
              </a:rPr>
              <a:t>国土のグランドデザイン</a:t>
            </a:r>
            <a:r>
              <a:rPr kumimoji="1" lang="en-US" altLang="ja-JP" sz="3600" dirty="0" smtClean="0">
                <a:solidFill>
                  <a:srgbClr val="0000FF"/>
                </a:solidFill>
              </a:rPr>
              <a:t>2050 </a:t>
            </a:r>
            <a:r>
              <a:rPr kumimoji="1" lang="ja-JP" altLang="en-US" sz="3600" dirty="0" smtClean="0"/>
              <a:t>基本戦略 </a:t>
            </a:r>
            <a:r>
              <a:rPr kumimoji="1" lang="en-US" altLang="ja-JP" sz="3600" dirty="0" smtClean="0"/>
              <a:t>1/2</a:t>
            </a:r>
            <a:endParaRPr kumimoji="1" lang="ja-JP" altLang="en-US" sz="3600" dirty="0"/>
          </a:p>
        </p:txBody>
      </p:sp>
      <p:sp>
        <p:nvSpPr>
          <p:cNvPr id="3" name="コンテンツ プレースホルダー 2"/>
          <p:cNvSpPr>
            <a:spLocks noGrp="1"/>
          </p:cNvSpPr>
          <p:nvPr>
            <p:ph idx="1"/>
          </p:nvPr>
        </p:nvSpPr>
        <p:spPr>
          <a:xfrm>
            <a:off x="83126" y="1309254"/>
            <a:ext cx="11887201" cy="5548745"/>
          </a:xfrm>
        </p:spPr>
        <p:txBody>
          <a:bodyPr>
            <a:noAutofit/>
          </a:bodyPr>
          <a:lstStyle/>
          <a:p>
            <a:pPr marL="514350" indent="-514350">
              <a:lnSpc>
                <a:spcPct val="100000"/>
              </a:lnSpc>
              <a:buFont typeface="+mj-lt"/>
              <a:buAutoNum type="arabicPeriod"/>
            </a:pPr>
            <a:r>
              <a:rPr kumimoji="1" lang="ja-JP" altLang="en-US" sz="2400" dirty="0" smtClean="0"/>
              <a:t>中山間地域から大都市に至るまで、</a:t>
            </a:r>
            <a:r>
              <a:rPr kumimoji="1" lang="ja-JP" altLang="en-US" sz="2400" dirty="0" smtClean="0">
                <a:solidFill>
                  <a:srgbClr val="0000FF"/>
                </a:solidFill>
              </a:rPr>
              <a:t>コンパクト＋ネットワーク</a:t>
            </a:r>
            <a:r>
              <a:rPr kumimoji="1" lang="ja-JP" altLang="en-US" sz="2400" dirty="0" smtClean="0"/>
              <a:t>により新たな活力の集積を図り、それらが重層的に重なる国土を形成する。</a:t>
            </a:r>
            <a:endParaRPr kumimoji="1" lang="en-US" altLang="ja-JP" sz="2400" dirty="0" smtClean="0"/>
          </a:p>
          <a:p>
            <a:pPr marL="514350" indent="-514350">
              <a:lnSpc>
                <a:spcPct val="100000"/>
              </a:lnSpc>
              <a:buFont typeface="+mj-lt"/>
              <a:buAutoNum type="arabicPeriod"/>
            </a:pPr>
            <a:r>
              <a:rPr lang="ja-JP" altLang="en-US" sz="2400" dirty="0" smtClean="0"/>
              <a:t>新しい集積の下、人・モノ・情報が活発に行き交う中で新たな価値の創造・イノベーションにつなげる「</a:t>
            </a:r>
            <a:r>
              <a:rPr lang="ja-JP" altLang="en-US" sz="2400" dirty="0" smtClean="0">
                <a:solidFill>
                  <a:srgbClr val="0000FF"/>
                </a:solidFill>
              </a:rPr>
              <a:t>攻めのコンパクト</a:t>
            </a:r>
            <a:r>
              <a:rPr lang="ja-JP" altLang="en-US" sz="2400" dirty="0" smtClean="0"/>
              <a:t>」を実現する。</a:t>
            </a:r>
            <a:endParaRPr lang="en-US" altLang="ja-JP" sz="2400" dirty="0" smtClean="0"/>
          </a:p>
          <a:p>
            <a:pPr marL="514350" indent="-514350">
              <a:lnSpc>
                <a:spcPct val="100000"/>
              </a:lnSpc>
              <a:buFont typeface="+mj-lt"/>
              <a:buAutoNum type="arabicPeriod"/>
            </a:pPr>
            <a:r>
              <a:rPr kumimoji="1" lang="ja-JP" altLang="en-US" sz="2400" dirty="0" smtClean="0"/>
              <a:t>リニア中央新幹線が三大都市圏を結び、</a:t>
            </a:r>
            <a:r>
              <a:rPr kumimoji="1" lang="ja-JP" altLang="en-US" sz="2400" dirty="0" smtClean="0">
                <a:solidFill>
                  <a:srgbClr val="0000FF"/>
                </a:solidFill>
              </a:rPr>
              <a:t>スーパー・メガリージョン</a:t>
            </a:r>
            <a:r>
              <a:rPr kumimoji="1" lang="ja-JP" altLang="en-US" sz="2400" dirty="0" smtClean="0"/>
              <a:t>を構築。その効果を他の地域にも広く波及させ、新たな価値を生み出す。</a:t>
            </a:r>
            <a:endParaRPr kumimoji="1" lang="en-US" altLang="ja-JP" sz="2400" dirty="0" smtClean="0"/>
          </a:p>
          <a:p>
            <a:pPr marL="514350" indent="-514350">
              <a:lnSpc>
                <a:spcPct val="100000"/>
              </a:lnSpc>
              <a:buFont typeface="+mj-lt"/>
              <a:buAutoNum type="arabicPeriod"/>
            </a:pPr>
            <a:r>
              <a:rPr lang="ja-JP" altLang="en-US" sz="2400" dirty="0" smtClean="0"/>
              <a:t>グローバリゼーションの進展による我が国国土の地政学上の位置付けの変化、災害に強い国土づくりの観点から、諸機能が集中している太平洋側だけでなく</a:t>
            </a:r>
            <a:r>
              <a:rPr lang="ja-JP" altLang="en-US" sz="2400" dirty="0" smtClean="0">
                <a:solidFill>
                  <a:srgbClr val="0000FF"/>
                </a:solidFill>
              </a:rPr>
              <a:t>日本海側も重視し、双方の連携を強化</a:t>
            </a:r>
            <a:r>
              <a:rPr lang="ja-JP" altLang="en-US" sz="2400" dirty="0" smtClean="0"/>
              <a:t>する。</a:t>
            </a:r>
            <a:endParaRPr lang="en-US" altLang="ja-JP" sz="2400" dirty="0" smtClean="0"/>
          </a:p>
          <a:p>
            <a:pPr marL="514350" indent="-514350">
              <a:lnSpc>
                <a:spcPct val="100000"/>
              </a:lnSpc>
              <a:buFont typeface="+mj-lt"/>
              <a:buAutoNum type="arabicPeriod"/>
            </a:pPr>
            <a:r>
              <a:rPr lang="ja-JP" altLang="en-US" sz="2400" dirty="0"/>
              <a:t>観光の原点を踏まえ、各地域が自らの宝を探し、誇りと愛着を持ち、</a:t>
            </a:r>
            <a:r>
              <a:rPr lang="ja-JP" altLang="en-US" sz="2400" dirty="0">
                <a:solidFill>
                  <a:srgbClr val="0000FF"/>
                </a:solidFill>
              </a:rPr>
              <a:t>活力に満ちた</a:t>
            </a:r>
            <a:r>
              <a:rPr lang="ja-JP" altLang="en-US" sz="2400" dirty="0" smtClean="0">
                <a:solidFill>
                  <a:srgbClr val="0000FF"/>
                </a:solidFill>
              </a:rPr>
              <a:t>地域</a:t>
            </a:r>
            <a:r>
              <a:rPr lang="ja-JP" altLang="en-US" sz="2400" dirty="0">
                <a:solidFill>
                  <a:srgbClr val="0000FF"/>
                </a:solidFill>
              </a:rPr>
              <a:t>社会</a:t>
            </a:r>
            <a:r>
              <a:rPr lang="ja-JP" altLang="en-US" sz="2400" dirty="0"/>
              <a:t>を実現する</a:t>
            </a:r>
            <a:r>
              <a:rPr lang="ja-JP" altLang="en-US" sz="2400" dirty="0" smtClean="0"/>
              <a:t>。</a:t>
            </a:r>
            <a:endParaRPr kumimoji="1" lang="ja-JP" altLang="en-US" sz="2400" dirty="0"/>
          </a:p>
        </p:txBody>
      </p:sp>
    </p:spTree>
    <p:extLst>
      <p:ext uri="{BB962C8B-B14F-4D97-AF65-F5344CB8AC3E}">
        <p14:creationId xmlns:p14="http://schemas.microsoft.com/office/powerpoint/2010/main" val="37962207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１級河川の河川整備計画（ダムなし）</a:t>
            </a:r>
            <a:endParaRPr kumimoji="1" lang="ja-JP" altLang="en-US" sz="3600" dirty="0"/>
          </a:p>
        </p:txBody>
      </p:sp>
      <p:sp>
        <p:nvSpPr>
          <p:cNvPr id="3" name="コンテンツ プレースホルダー 2"/>
          <p:cNvSpPr>
            <a:spLocks noGrp="1"/>
          </p:cNvSpPr>
          <p:nvPr>
            <p:ph idx="1"/>
          </p:nvPr>
        </p:nvSpPr>
        <p:spPr/>
        <p:txBody>
          <a:bodyPr>
            <a:normAutofit fontScale="70000" lnSpcReduction="20000"/>
          </a:bodyPr>
          <a:lstStyle/>
          <a:p>
            <a:r>
              <a:rPr kumimoji="1" lang="ja-JP" altLang="en-US" dirty="0" smtClean="0"/>
              <a:t>計画内容として配慮すべき事項</a:t>
            </a:r>
            <a:endParaRPr kumimoji="1" lang="en-US" altLang="ja-JP" dirty="0" smtClean="0"/>
          </a:p>
          <a:p>
            <a:pPr marL="0" indent="0">
              <a:lnSpc>
                <a:spcPct val="110000"/>
              </a:lnSpc>
              <a:buNone/>
            </a:pPr>
            <a:r>
              <a:rPr lang="ja-JP" altLang="en-US" dirty="0" smtClean="0"/>
              <a:t>１、工事実施基本計画よりもさらに川づくりを具体化する。</a:t>
            </a:r>
            <a:r>
              <a:rPr lang="ja-JP" altLang="en-US" dirty="0" smtClean="0">
                <a:solidFill>
                  <a:srgbClr val="0000FF"/>
                </a:solidFill>
              </a:rPr>
              <a:t>現状と課題、対象区間および期間（概ね２０年から３０年）を明らかに</a:t>
            </a:r>
            <a:r>
              <a:rPr lang="ja-JP" altLang="en-US" dirty="0" smtClean="0"/>
              <a:t>する。</a:t>
            </a:r>
            <a:endParaRPr lang="en-US" altLang="ja-JP" dirty="0" smtClean="0"/>
          </a:p>
          <a:p>
            <a:pPr marL="0" indent="0">
              <a:lnSpc>
                <a:spcPct val="110000"/>
              </a:lnSpc>
              <a:buNone/>
            </a:pPr>
            <a:r>
              <a:rPr lang="ja-JP" altLang="en-US" dirty="0"/>
              <a:t>　</a:t>
            </a:r>
            <a:r>
              <a:rPr lang="ja-JP" altLang="en-US" dirty="0" smtClean="0"/>
              <a:t>　　　洪水・高潮等による</a:t>
            </a:r>
            <a:r>
              <a:rPr lang="ja-JP" altLang="en-US" dirty="0" smtClean="0">
                <a:solidFill>
                  <a:srgbClr val="0000FF"/>
                </a:solidFill>
              </a:rPr>
              <a:t>災害の発生の防止又は軽減</a:t>
            </a:r>
            <a:r>
              <a:rPr lang="ja-JP" altLang="en-US" dirty="0" smtClean="0"/>
              <a:t>、</a:t>
            </a:r>
            <a:r>
              <a:rPr kumimoji="1" lang="ja-JP" altLang="en-US" dirty="0" smtClean="0"/>
              <a:t>河川の</a:t>
            </a:r>
            <a:r>
              <a:rPr kumimoji="1" lang="ja-JP" altLang="en-US" dirty="0" smtClean="0">
                <a:solidFill>
                  <a:srgbClr val="0000FF"/>
                </a:solidFill>
              </a:rPr>
              <a:t>適正な利用及び流水の正常な機能の維持</a:t>
            </a:r>
            <a:r>
              <a:rPr kumimoji="1" lang="ja-JP" altLang="en-US" dirty="0" smtClean="0"/>
              <a:t>、</a:t>
            </a:r>
            <a:r>
              <a:rPr lang="ja-JP" altLang="en-US" dirty="0" smtClean="0"/>
              <a:t>河川</a:t>
            </a:r>
            <a:r>
              <a:rPr lang="ja-JP" altLang="en-US" dirty="0" smtClean="0">
                <a:solidFill>
                  <a:srgbClr val="0000FF"/>
                </a:solidFill>
              </a:rPr>
              <a:t>環境の整備と保全</a:t>
            </a:r>
            <a:r>
              <a:rPr lang="ja-JP" altLang="en-US" dirty="0" smtClean="0"/>
              <a:t>、河川</a:t>
            </a:r>
            <a:r>
              <a:rPr lang="ja-JP" altLang="en-US" dirty="0" smtClean="0">
                <a:solidFill>
                  <a:srgbClr val="0000FF"/>
                </a:solidFill>
              </a:rPr>
              <a:t>維持管理</a:t>
            </a:r>
            <a:r>
              <a:rPr lang="ja-JP" altLang="en-US" dirty="0" smtClean="0"/>
              <a:t>　</a:t>
            </a:r>
            <a:endParaRPr kumimoji="1" lang="en-US" altLang="ja-JP" dirty="0" smtClean="0"/>
          </a:p>
          <a:p>
            <a:pPr marL="0" indent="0">
              <a:lnSpc>
                <a:spcPct val="110000"/>
              </a:lnSpc>
              <a:buNone/>
            </a:pPr>
            <a:r>
              <a:rPr lang="ja-JP" altLang="en-US" dirty="0" smtClean="0"/>
              <a:t>２</a:t>
            </a:r>
            <a:r>
              <a:rPr lang="ja-JP" altLang="en-US" dirty="0"/>
              <a:t>、</a:t>
            </a:r>
            <a:r>
              <a:rPr lang="ja-JP" altLang="en-US" dirty="0" smtClean="0"/>
              <a:t>個別事業を含む</a:t>
            </a:r>
            <a:r>
              <a:rPr lang="ja-JP" altLang="en-US" dirty="0" smtClean="0">
                <a:solidFill>
                  <a:srgbClr val="0000FF"/>
                </a:solidFill>
              </a:rPr>
              <a:t>具体的な河川整備の内容</a:t>
            </a:r>
            <a:r>
              <a:rPr lang="ja-JP" altLang="en-US" dirty="0" smtClean="0"/>
              <a:t>を明らかにする。</a:t>
            </a:r>
            <a:endParaRPr lang="en-US" altLang="ja-JP" dirty="0" smtClean="0"/>
          </a:p>
          <a:p>
            <a:pPr marL="0" indent="0">
              <a:lnSpc>
                <a:spcPct val="110000"/>
              </a:lnSpc>
              <a:buNone/>
            </a:pPr>
            <a:r>
              <a:rPr lang="ja-JP" altLang="en-US" dirty="0"/>
              <a:t>　</a:t>
            </a:r>
            <a:r>
              <a:rPr lang="ja-JP" altLang="en-US" dirty="0" smtClean="0"/>
              <a:t>　　　河川工事の目的・種類及び施行の場所並びに当該河川工事の施工による河川管理施設の機能の概要。河川の維持の目的・種類及び施行場所。　　　</a:t>
            </a:r>
            <a:endParaRPr lang="en-US" altLang="ja-JP" dirty="0" smtClean="0"/>
          </a:p>
          <a:p>
            <a:pPr marL="0" indent="0">
              <a:lnSpc>
                <a:spcPct val="110000"/>
              </a:lnSpc>
              <a:buNone/>
            </a:pPr>
            <a:r>
              <a:rPr lang="ja-JP" altLang="en-US" dirty="0" smtClean="0"/>
              <a:t>３、その他河川整備を</a:t>
            </a:r>
            <a:r>
              <a:rPr lang="ja-JP" altLang="en-US" dirty="0" smtClean="0">
                <a:solidFill>
                  <a:srgbClr val="0000FF"/>
                </a:solidFill>
              </a:rPr>
              <a:t>総合的に行うために留意</a:t>
            </a:r>
            <a:r>
              <a:rPr lang="ja-JP" altLang="en-US" dirty="0" smtClean="0"/>
              <a:t>すべき事項</a:t>
            </a:r>
            <a:endParaRPr lang="en-US" altLang="ja-JP" dirty="0" smtClean="0"/>
          </a:p>
          <a:p>
            <a:pPr marL="0" indent="0">
              <a:lnSpc>
                <a:spcPct val="110000"/>
              </a:lnSpc>
              <a:buNone/>
            </a:pPr>
            <a:r>
              <a:rPr lang="ja-JP" altLang="en-US" dirty="0"/>
              <a:t>　</a:t>
            </a:r>
            <a:r>
              <a:rPr lang="ja-JP" altLang="en-US" dirty="0" smtClean="0"/>
              <a:t>　</a:t>
            </a:r>
            <a:r>
              <a:rPr lang="ja-JP" altLang="en-US" dirty="0" smtClean="0">
                <a:solidFill>
                  <a:srgbClr val="0000FF"/>
                </a:solidFill>
              </a:rPr>
              <a:t>地域</a:t>
            </a:r>
            <a:r>
              <a:rPr lang="ja-JP" altLang="en-US" dirty="0">
                <a:solidFill>
                  <a:srgbClr val="0000FF"/>
                </a:solidFill>
              </a:rPr>
              <a:t>の意向を反映する手続き</a:t>
            </a:r>
            <a:r>
              <a:rPr lang="ja-JP" altLang="en-US" dirty="0"/>
              <a:t>を導入する</a:t>
            </a:r>
            <a:r>
              <a:rPr lang="ja-JP" altLang="en-US" dirty="0" smtClean="0"/>
              <a:t>。関係地方公共団体の長、学識経験者や関係住民の意見を聴く。地域住民・関係機関との連携・協働を図る工夫。</a:t>
            </a:r>
            <a:endParaRPr lang="en-US" altLang="ja-JP" dirty="0" smtClean="0"/>
          </a:p>
          <a:p>
            <a:pPr marL="0" indent="0">
              <a:lnSpc>
                <a:spcPct val="110000"/>
              </a:lnSpc>
              <a:buNone/>
            </a:pPr>
            <a:r>
              <a:rPr lang="ja-JP" altLang="en-US" dirty="0" smtClean="0"/>
              <a:t>流域全体を視野に入れた総合的な河川管理。治水技術の伝承の取り組み等。</a:t>
            </a:r>
            <a:endParaRPr lang="en-US" altLang="ja-JP" dirty="0" smtClean="0"/>
          </a:p>
          <a:p>
            <a:pPr marL="0" indent="0">
              <a:lnSpc>
                <a:spcPct val="110000"/>
              </a:lnSpc>
              <a:buNone/>
            </a:pPr>
            <a:endParaRPr lang="ja-JP" altLang="en-US" dirty="0"/>
          </a:p>
          <a:p>
            <a:pPr marL="0" indent="0">
              <a:buNone/>
            </a:pPr>
            <a:endParaRPr kumimoji="1" lang="ja-JP" altLang="en-US" dirty="0"/>
          </a:p>
        </p:txBody>
      </p:sp>
    </p:spTree>
    <p:extLst>
      <p:ext uri="{BB962C8B-B14F-4D97-AF65-F5344CB8AC3E}">
        <p14:creationId xmlns:p14="http://schemas.microsoft.com/office/powerpoint/2010/main" val="30423919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solidFill>
            <a:srgbClr val="92D050"/>
          </a:solidFill>
        </p:spPr>
        <p:txBody>
          <a:bodyPr/>
          <a:lstStyle/>
          <a:p>
            <a:r>
              <a:rPr kumimoji="1" lang="ja-JP" altLang="en-US" dirty="0" smtClean="0"/>
              <a:t>気候変動への対応</a:t>
            </a:r>
            <a:r>
              <a:rPr kumimoji="1" lang="en-US" altLang="ja-JP" dirty="0" smtClean="0"/>
              <a:t/>
            </a:r>
            <a:br>
              <a:rPr kumimoji="1" lang="en-US" altLang="ja-JP" dirty="0" smtClean="0"/>
            </a:b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8844342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気候変動に対する対応　</a:t>
            </a:r>
            <a:r>
              <a:rPr kumimoji="1" lang="en-US" altLang="ja-JP" dirty="0" smtClean="0"/>
              <a:t>1/3</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dirty="0" smtClean="0">
                <a:solidFill>
                  <a:srgbClr val="FF0000"/>
                </a:solidFill>
              </a:rPr>
              <a:t>１．「上流域」、「中流域」、「下流・海岸域」に分けて想定される影響例。</a:t>
            </a:r>
            <a:endParaRPr kumimoji="1" lang="en-US" altLang="ja-JP" dirty="0" smtClean="0">
              <a:solidFill>
                <a:srgbClr val="FF0000"/>
              </a:solidFill>
            </a:endParaRPr>
          </a:p>
          <a:p>
            <a:pPr marL="0" indent="0">
              <a:buNone/>
            </a:pPr>
            <a:r>
              <a:rPr lang="ja-JP" altLang="en-US" dirty="0" smtClean="0">
                <a:solidFill>
                  <a:srgbClr val="0000FF"/>
                </a:solidFill>
              </a:rPr>
              <a:t>上流域</a:t>
            </a:r>
            <a:r>
              <a:rPr lang="ja-JP" altLang="en-US" dirty="0" smtClean="0"/>
              <a:t>：山間部からの土砂や流木の流出頻度や量の増大。</a:t>
            </a:r>
            <a:endParaRPr lang="en-US" altLang="ja-JP" dirty="0" smtClean="0"/>
          </a:p>
          <a:p>
            <a:pPr marL="0" indent="0">
              <a:buNone/>
            </a:pPr>
            <a:r>
              <a:rPr kumimoji="1" lang="ja-JP" altLang="en-US" dirty="0" smtClean="0">
                <a:solidFill>
                  <a:srgbClr val="0000FF"/>
                </a:solidFill>
              </a:rPr>
              <a:t>中流域</a:t>
            </a:r>
            <a:r>
              <a:rPr kumimoji="1" lang="ja-JP" altLang="en-US" dirty="0" smtClean="0"/>
              <a:t>：計画を上回る出水による越水、破堤。</a:t>
            </a:r>
            <a:endParaRPr kumimoji="1" lang="en-US" altLang="ja-JP" dirty="0" smtClean="0"/>
          </a:p>
          <a:p>
            <a:pPr marL="0" indent="0">
              <a:buNone/>
            </a:pPr>
            <a:r>
              <a:rPr lang="ja-JP" altLang="en-US" dirty="0" smtClean="0">
                <a:solidFill>
                  <a:srgbClr val="0000FF"/>
                </a:solidFill>
              </a:rPr>
              <a:t>下流域</a:t>
            </a:r>
            <a:r>
              <a:rPr lang="ja-JP" altLang="en-US" dirty="0" smtClean="0"/>
              <a:t>：海岸浸食の進行。高潮・高波による被災リスクの上昇、沿岸部の水没・浸水、内水の排水条件が厳しくなることに伴う浸水、干潟や河川の干潮区間の生態系への影響、河川河口部における海水（塩水）の遡上による取水への支障、地下水の塩水化</a:t>
            </a:r>
            <a:endParaRPr lang="en-US" altLang="ja-JP" dirty="0" smtClean="0"/>
          </a:p>
        </p:txBody>
      </p:sp>
    </p:spTree>
    <p:extLst>
      <p:ext uri="{BB962C8B-B14F-4D97-AF65-F5344CB8AC3E}">
        <p14:creationId xmlns:p14="http://schemas.microsoft.com/office/powerpoint/2010/main" val="30538966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気候変動に対する対応　</a:t>
            </a:r>
            <a:r>
              <a:rPr kumimoji="1" lang="en-US" altLang="ja-JP" dirty="0" smtClean="0"/>
              <a:t>2/3</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lnSpc>
                <a:spcPct val="110000"/>
              </a:lnSpc>
              <a:buNone/>
            </a:pPr>
            <a:r>
              <a:rPr lang="ja-JP" altLang="en-US" dirty="0" smtClean="0">
                <a:solidFill>
                  <a:srgbClr val="FF0000"/>
                </a:solidFill>
              </a:rPr>
              <a:t>２．東日本大震災や近年の大規模水害・土砂災害</a:t>
            </a:r>
            <a:r>
              <a:rPr lang="ja-JP" altLang="en-US" dirty="0" smtClean="0"/>
              <a:t>等の教訓を踏まえ</a:t>
            </a:r>
            <a:r>
              <a:rPr lang="ja-JP" altLang="en-US" dirty="0" smtClean="0">
                <a:solidFill>
                  <a:srgbClr val="0000FF"/>
                </a:solidFill>
              </a:rPr>
              <a:t>留意すべき視点を示し</a:t>
            </a:r>
            <a:r>
              <a:rPr lang="ja-JP" altLang="en-US" dirty="0" smtClean="0"/>
              <a:t>、視点に基づいて</a:t>
            </a:r>
            <a:r>
              <a:rPr lang="ja-JP" altLang="en-US" dirty="0" smtClean="0">
                <a:solidFill>
                  <a:srgbClr val="0000FF"/>
                </a:solidFill>
              </a:rPr>
              <a:t>強化するべき対策</a:t>
            </a:r>
            <a:r>
              <a:rPr lang="ja-JP" altLang="en-US" dirty="0" smtClean="0"/>
              <a:t>を述べよ。</a:t>
            </a:r>
            <a:endParaRPr lang="en-US" altLang="ja-JP" dirty="0" smtClean="0"/>
          </a:p>
          <a:p>
            <a:pPr marL="0" indent="0">
              <a:lnSpc>
                <a:spcPct val="110000"/>
              </a:lnSpc>
              <a:buNone/>
            </a:pPr>
            <a:r>
              <a:rPr lang="ja-JP" altLang="en-US" dirty="0" smtClean="0"/>
              <a:t>　</a:t>
            </a:r>
            <a:r>
              <a:rPr lang="ja-JP" altLang="en-US" dirty="0"/>
              <a:t>　</a:t>
            </a:r>
            <a:r>
              <a:rPr lang="ja-JP" altLang="en-US" dirty="0" smtClean="0"/>
              <a:t>急激に発達する積乱雲。総雨量１０００ｍｍを超えるような大雨。大雨の発生頻度増。</a:t>
            </a:r>
            <a:r>
              <a:rPr lang="ja-JP" altLang="en-US" dirty="0"/>
              <a:t>　</a:t>
            </a:r>
            <a:r>
              <a:rPr lang="en-US" altLang="ja-JP" dirty="0" smtClean="0"/>
              <a:t>1,</a:t>
            </a:r>
            <a:r>
              <a:rPr lang="ja-JP" altLang="en-US" dirty="0" smtClean="0"/>
              <a:t>リードタイムの短い土砂災害、</a:t>
            </a:r>
            <a:r>
              <a:rPr lang="en-US" altLang="ja-JP" dirty="0" smtClean="0"/>
              <a:t>2,</a:t>
            </a:r>
            <a:r>
              <a:rPr lang="ja-JP" altLang="en-US" dirty="0" smtClean="0"/>
              <a:t>深層崩壊等の計画規模を超える土砂移動現象、</a:t>
            </a:r>
            <a:r>
              <a:rPr lang="en-US" altLang="ja-JP" dirty="0" smtClean="0"/>
              <a:t>3,</a:t>
            </a:r>
            <a:r>
              <a:rPr lang="ja-JP" altLang="en-US" dirty="0" smtClean="0"/>
              <a:t>流域界の尾根を越えたり不明瞭な谷地形を呈する箇所の土石流、</a:t>
            </a:r>
            <a:r>
              <a:rPr lang="en-US" altLang="ja-JP" dirty="0" smtClean="0"/>
              <a:t>4,</a:t>
            </a:r>
            <a:r>
              <a:rPr lang="ja-JP" altLang="en-US" dirty="0" smtClean="0"/>
              <a:t>流木災害が起こる。</a:t>
            </a:r>
            <a:endParaRPr lang="en-US" altLang="ja-JP" dirty="0" smtClean="0"/>
          </a:p>
          <a:p>
            <a:pPr marL="0" indent="0">
              <a:lnSpc>
                <a:spcPct val="110000"/>
              </a:lnSpc>
              <a:buNone/>
            </a:pPr>
            <a:r>
              <a:rPr lang="ja-JP" altLang="en-US" dirty="0" smtClean="0"/>
              <a:t>　</a:t>
            </a:r>
            <a:r>
              <a:rPr lang="ja-JP" altLang="en-US" dirty="0"/>
              <a:t>二線堤、自然堤防、連続盛土の保全・築造など、氾濫の拡大を抑制するための仕組みを作る</a:t>
            </a:r>
            <a:r>
              <a:rPr lang="ja-JP" altLang="en-US" dirty="0" smtClean="0"/>
              <a:t>。災害リスクの低い地域への居住や都市機能の誘導。予報警報を含め、的確な避難のための取り組み。</a:t>
            </a:r>
            <a:endParaRPr lang="en-US" altLang="ja-JP" dirty="0" smtClean="0"/>
          </a:p>
        </p:txBody>
      </p:sp>
    </p:spTree>
    <p:extLst>
      <p:ext uri="{BB962C8B-B14F-4D97-AF65-F5344CB8AC3E}">
        <p14:creationId xmlns:p14="http://schemas.microsoft.com/office/powerpoint/2010/main" val="41291794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気候変動に対する対応　</a:t>
            </a:r>
            <a:r>
              <a:rPr lang="en-US" altLang="ja-JP" dirty="0" smtClean="0"/>
              <a:t>3/3</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pPr marL="0" indent="0">
              <a:lnSpc>
                <a:spcPct val="120000"/>
              </a:lnSpc>
              <a:buNone/>
            </a:pPr>
            <a:r>
              <a:rPr lang="ja-JP" altLang="en-US" sz="3100" dirty="0" smtClean="0">
                <a:solidFill>
                  <a:srgbClr val="FF0000"/>
                </a:solidFill>
              </a:rPr>
              <a:t>３．上</a:t>
            </a:r>
            <a:r>
              <a:rPr lang="ja-JP" altLang="en-US" sz="3100" dirty="0">
                <a:solidFill>
                  <a:srgbClr val="FF0000"/>
                </a:solidFill>
              </a:rPr>
              <a:t>の対策に潜むリスクについてのべよ</a:t>
            </a:r>
            <a:r>
              <a:rPr lang="ja-JP" altLang="en-US" sz="3100" dirty="0" smtClean="0">
                <a:solidFill>
                  <a:srgbClr val="FF0000"/>
                </a:solidFill>
              </a:rPr>
              <a:t>。</a:t>
            </a:r>
            <a:endParaRPr lang="en-US" altLang="ja-JP" sz="3100" dirty="0" smtClean="0">
              <a:solidFill>
                <a:srgbClr val="FF0000"/>
              </a:solidFill>
            </a:endParaRPr>
          </a:p>
          <a:p>
            <a:pPr marL="0" indent="0">
              <a:lnSpc>
                <a:spcPct val="120000"/>
              </a:lnSpc>
              <a:buNone/>
            </a:pPr>
            <a:r>
              <a:rPr lang="ja-JP" altLang="en-US" sz="3100" dirty="0" smtClean="0"/>
              <a:t>防災</a:t>
            </a:r>
            <a:r>
              <a:rPr lang="ja-JP" altLang="en-US" sz="3100" dirty="0"/>
              <a:t>対策</a:t>
            </a:r>
            <a:r>
              <a:rPr lang="ja-JP" altLang="en-US" sz="3100" dirty="0" smtClean="0"/>
              <a:t>のパラドックス。ハード対策に過度に依存することは危険</a:t>
            </a:r>
            <a:endParaRPr lang="en-US" altLang="ja-JP" sz="3100" dirty="0" smtClean="0"/>
          </a:p>
          <a:p>
            <a:pPr marL="0" indent="0">
              <a:lnSpc>
                <a:spcPct val="120000"/>
              </a:lnSpc>
              <a:buNone/>
            </a:pPr>
            <a:r>
              <a:rPr lang="ja-JP" altLang="en-US" sz="3100" dirty="0" smtClean="0"/>
              <a:t>設計</a:t>
            </a:r>
            <a:r>
              <a:rPr lang="ja-JP" altLang="en-US" sz="3100" dirty="0"/>
              <a:t>外力を向上させることにより、潜在的な脆弱性が高まる。</a:t>
            </a:r>
          </a:p>
          <a:p>
            <a:pPr marL="0" indent="0">
              <a:lnSpc>
                <a:spcPct val="120000"/>
              </a:lnSpc>
              <a:buNone/>
            </a:pPr>
            <a:r>
              <a:rPr lang="ja-JP" altLang="en-US" sz="3100" dirty="0"/>
              <a:t>設計外力を無制限に高めることはできない</a:t>
            </a:r>
            <a:r>
              <a:rPr lang="ja-JP" altLang="en-US" sz="3100" dirty="0" smtClean="0"/>
              <a:t>。いずれ、低頻度</a:t>
            </a:r>
            <a:r>
              <a:rPr lang="ja-JP" altLang="en-US" sz="3100" dirty="0"/>
              <a:t>大規模災害に直面する。</a:t>
            </a:r>
          </a:p>
          <a:p>
            <a:pPr marL="0" indent="0">
              <a:lnSpc>
                <a:spcPct val="120000"/>
              </a:lnSpc>
              <a:buNone/>
            </a:pPr>
            <a:endParaRPr lang="en-US" altLang="ja-JP" sz="3100" dirty="0" smtClean="0"/>
          </a:p>
          <a:p>
            <a:pPr marL="0" indent="0">
              <a:lnSpc>
                <a:spcPct val="120000"/>
              </a:lnSpc>
              <a:buNone/>
            </a:pPr>
            <a:r>
              <a:rPr lang="ja-JP" altLang="en-US" sz="3100" dirty="0" smtClean="0"/>
              <a:t>「</a:t>
            </a:r>
            <a:r>
              <a:rPr lang="ja-JP" altLang="en-US" sz="3100" dirty="0"/>
              <a:t>長期的に災害を経験しない期間が長くなる」</a:t>
            </a:r>
          </a:p>
          <a:p>
            <a:pPr marL="0" indent="0">
              <a:lnSpc>
                <a:spcPct val="120000"/>
              </a:lnSpc>
              <a:buNone/>
            </a:pPr>
            <a:r>
              <a:rPr lang="ja-JP" altLang="en-US" sz="3100" dirty="0" smtClean="0"/>
              <a:t>「</a:t>
            </a:r>
            <a:r>
              <a:rPr lang="ja-JP" altLang="en-US" sz="3100" dirty="0"/>
              <a:t>安心感が高まり心構え生活の仕方が脆弱性を高める方向に行く」</a:t>
            </a:r>
          </a:p>
          <a:p>
            <a:pPr marL="0" indent="0">
              <a:lnSpc>
                <a:spcPct val="120000"/>
              </a:lnSpc>
              <a:buNone/>
            </a:pPr>
            <a:r>
              <a:rPr lang="ja-JP" altLang="en-US" sz="3100" dirty="0"/>
              <a:t>「小さな災害を経験せずにいきなり大災害に直面する</a:t>
            </a:r>
            <a:r>
              <a:rPr lang="ja-JP" altLang="en-US" sz="3100" dirty="0" smtClean="0"/>
              <a:t>」</a:t>
            </a:r>
            <a:endParaRPr lang="en-US" altLang="ja-JP" sz="3100" dirty="0" smtClean="0"/>
          </a:p>
          <a:p>
            <a:pPr marL="0" indent="0">
              <a:lnSpc>
                <a:spcPct val="120000"/>
              </a:lnSpc>
              <a:buNone/>
            </a:pPr>
            <a:r>
              <a:rPr lang="ja-JP" altLang="en-US" sz="3100" dirty="0" smtClean="0"/>
              <a:t>「設計</a:t>
            </a:r>
            <a:r>
              <a:rPr lang="ja-JP" altLang="en-US" sz="3100" dirty="0"/>
              <a:t>外力を越えたハザードへの対策　「災害が跳ね上がる</a:t>
            </a:r>
            <a:r>
              <a:rPr lang="ja-JP" altLang="en-US" sz="3100" dirty="0" smtClean="0"/>
              <a:t>」」</a:t>
            </a:r>
            <a:endParaRPr lang="en-US" altLang="ja-JP" sz="3100" dirty="0" smtClean="0"/>
          </a:p>
          <a:p>
            <a:pPr marL="0" indent="0">
              <a:buNone/>
            </a:pPr>
            <a:endParaRPr lang="ja-JP" altLang="en-US" dirty="0"/>
          </a:p>
          <a:p>
            <a:pPr marL="0" indent="0">
              <a:buNone/>
            </a:pPr>
            <a:endParaRPr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14249924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92D050"/>
          </a:solidFill>
        </p:spPr>
        <p:txBody>
          <a:bodyPr/>
          <a:lstStyle/>
          <a:p>
            <a:r>
              <a:rPr kumimoji="1" lang="ja-JP" altLang="en-US" dirty="0" smtClean="0"/>
              <a:t>想定外の災害についての考察</a:t>
            </a:r>
            <a:r>
              <a:rPr kumimoji="1" lang="en-US" altLang="ja-JP" dirty="0" smtClean="0"/>
              <a:t/>
            </a:r>
            <a:br>
              <a:rPr kumimoji="1" lang="en-US" altLang="ja-JP" dirty="0" smtClean="0"/>
            </a:br>
            <a:endParaRPr kumimoji="1" lang="ja-JP" altLang="en-US" dirty="0"/>
          </a:p>
        </p:txBody>
      </p:sp>
      <p:sp>
        <p:nvSpPr>
          <p:cNvPr id="4" name="テキス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7822464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1336" y="149947"/>
            <a:ext cx="10957213" cy="1325563"/>
          </a:xfrm>
        </p:spPr>
        <p:txBody>
          <a:bodyPr/>
          <a:lstStyle/>
          <a:p>
            <a:r>
              <a:rPr kumimoji="1" lang="ja-JP" altLang="en-US" dirty="0" smtClean="0"/>
              <a:t>想定外の考察 </a:t>
            </a:r>
            <a:r>
              <a:rPr kumimoji="1" lang="en-US" altLang="ja-JP" sz="2800" dirty="0" smtClean="0"/>
              <a:t>(</a:t>
            </a:r>
            <a:r>
              <a:rPr kumimoji="1" lang="ja-JP" altLang="en-US" sz="2800" dirty="0" smtClean="0"/>
              <a:t>ミネルヴァ書房「東日本大震災と社会学」より）</a:t>
            </a:r>
            <a:endParaRPr kumimoji="1" lang="ja-JP" altLang="en-US" sz="2800" dirty="0"/>
          </a:p>
        </p:txBody>
      </p:sp>
      <p:sp>
        <p:nvSpPr>
          <p:cNvPr id="3" name="コンテンツ プレースホルダー 2"/>
          <p:cNvSpPr>
            <a:spLocks noGrp="1"/>
          </p:cNvSpPr>
          <p:nvPr>
            <p:ph idx="1"/>
          </p:nvPr>
        </p:nvSpPr>
        <p:spPr>
          <a:xfrm>
            <a:off x="166255" y="1475510"/>
            <a:ext cx="11668989" cy="5268190"/>
          </a:xfrm>
        </p:spPr>
        <p:txBody>
          <a:bodyPr>
            <a:normAutofit fontScale="70000" lnSpcReduction="20000"/>
          </a:bodyPr>
          <a:lstStyle/>
          <a:p>
            <a:pPr>
              <a:lnSpc>
                <a:spcPct val="120000"/>
              </a:lnSpc>
            </a:pPr>
            <a:r>
              <a:rPr kumimoji="1" lang="ja-JP" altLang="en-US" dirty="0" smtClean="0">
                <a:solidFill>
                  <a:srgbClr val="0000FF"/>
                </a:solidFill>
              </a:rPr>
              <a:t>近代防災対策の特徴</a:t>
            </a:r>
            <a:endParaRPr kumimoji="1" lang="en-US" altLang="ja-JP" dirty="0" smtClean="0">
              <a:solidFill>
                <a:srgbClr val="0000FF"/>
              </a:solidFill>
            </a:endParaRPr>
          </a:p>
          <a:p>
            <a:pPr marL="0" indent="0">
              <a:lnSpc>
                <a:spcPct val="120000"/>
              </a:lnSpc>
              <a:buNone/>
            </a:pPr>
            <a:r>
              <a:rPr kumimoji="1" lang="ja-JP" altLang="en-US" dirty="0" smtClean="0"/>
              <a:t>　いったん設計外力を超えるハザードが発生すると近代以前より、近代の災害の方が大きくなる。</a:t>
            </a:r>
            <a:endParaRPr kumimoji="1" lang="en-US" altLang="ja-JP" dirty="0" smtClean="0"/>
          </a:p>
          <a:p>
            <a:pPr>
              <a:lnSpc>
                <a:spcPct val="120000"/>
              </a:lnSpc>
            </a:pPr>
            <a:r>
              <a:rPr lang="ja-JP" altLang="en-US" dirty="0" smtClean="0">
                <a:solidFill>
                  <a:srgbClr val="0000FF"/>
                </a:solidFill>
              </a:rPr>
              <a:t>低頻度大規模災害</a:t>
            </a:r>
            <a:endParaRPr lang="en-US" altLang="ja-JP" dirty="0" smtClean="0">
              <a:solidFill>
                <a:srgbClr val="0000FF"/>
              </a:solidFill>
            </a:endParaRPr>
          </a:p>
          <a:p>
            <a:pPr marL="0" indent="0">
              <a:lnSpc>
                <a:spcPct val="120000"/>
              </a:lnSpc>
              <a:buNone/>
            </a:pPr>
            <a:r>
              <a:rPr lang="ja-JP" altLang="en-US" dirty="0"/>
              <a:t>　</a:t>
            </a:r>
            <a:r>
              <a:rPr lang="ja-JP" altLang="en-US" dirty="0" smtClean="0"/>
              <a:t>「過去の経験データが不足しているため、科学的・統計的な検証や予測が困難なものが多い」、　「社会の側に対処するための文化や知識が蓄積されず、対策そのものが全く顧みられない可能性がある」、</a:t>
            </a:r>
            <a:r>
              <a:rPr lang="ja-JP" altLang="en-US" dirty="0"/>
              <a:t>　「</a:t>
            </a:r>
            <a:r>
              <a:rPr lang="ja-JP" altLang="en-US" dirty="0" smtClean="0"/>
              <a:t>対策が顧みられないことで、さらにリスクが増大するジレンマ」</a:t>
            </a:r>
            <a:endParaRPr lang="en-US" altLang="ja-JP" dirty="0" smtClean="0"/>
          </a:p>
          <a:p>
            <a:pPr>
              <a:lnSpc>
                <a:spcPct val="120000"/>
              </a:lnSpc>
            </a:pPr>
            <a:r>
              <a:rPr kumimoji="1" lang="ja-JP" altLang="en-US" dirty="0">
                <a:solidFill>
                  <a:srgbClr val="0000FF"/>
                </a:solidFill>
              </a:rPr>
              <a:t>防災</a:t>
            </a:r>
            <a:r>
              <a:rPr lang="ja-JP" altLang="en-US" dirty="0">
                <a:solidFill>
                  <a:srgbClr val="0000FF"/>
                </a:solidFill>
              </a:rPr>
              <a:t>の</a:t>
            </a:r>
            <a:r>
              <a:rPr lang="ja-JP" altLang="en-US" dirty="0" smtClean="0">
                <a:solidFill>
                  <a:srgbClr val="0000FF"/>
                </a:solidFill>
              </a:rPr>
              <a:t>パラドックス</a:t>
            </a:r>
            <a:endParaRPr lang="en-US" altLang="ja-JP" dirty="0" smtClean="0">
              <a:solidFill>
                <a:srgbClr val="0000FF"/>
              </a:solidFill>
            </a:endParaRPr>
          </a:p>
          <a:p>
            <a:pPr marL="0" indent="0">
              <a:lnSpc>
                <a:spcPct val="120000"/>
              </a:lnSpc>
              <a:buNone/>
            </a:pPr>
            <a:r>
              <a:rPr lang="ja-JP" altLang="en-US" dirty="0" smtClean="0"/>
              <a:t>　　警報のオオカミ</a:t>
            </a:r>
            <a:r>
              <a:rPr lang="ja-JP" altLang="en-US" dirty="0"/>
              <a:t>少年効果。</a:t>
            </a:r>
          </a:p>
          <a:p>
            <a:pPr marL="0" indent="0">
              <a:lnSpc>
                <a:spcPct val="120000"/>
              </a:lnSpc>
              <a:buNone/>
            </a:pPr>
            <a:r>
              <a:rPr lang="ja-JP" altLang="en-US" dirty="0" smtClean="0"/>
              <a:t>　　設計</a:t>
            </a:r>
            <a:r>
              <a:rPr lang="ja-JP" altLang="en-US" dirty="0"/>
              <a:t>外力を向上させることにより、潜在的な脆弱性が高まる。</a:t>
            </a:r>
          </a:p>
          <a:p>
            <a:pPr marL="0" indent="0">
              <a:lnSpc>
                <a:spcPct val="120000"/>
              </a:lnSpc>
              <a:buNone/>
            </a:pPr>
            <a:r>
              <a:rPr lang="ja-JP" altLang="en-US" dirty="0" smtClean="0"/>
              <a:t>　　「</a:t>
            </a:r>
            <a:r>
              <a:rPr lang="ja-JP" altLang="en-US" dirty="0"/>
              <a:t>安心感が高まり心構え生活の仕方が脆弱性を高める方向に行く</a:t>
            </a:r>
            <a:r>
              <a:rPr lang="ja-JP" altLang="en-US" dirty="0" smtClean="0"/>
              <a:t>」、　「</a:t>
            </a:r>
            <a:r>
              <a:rPr lang="ja-JP" altLang="en-US" dirty="0"/>
              <a:t>小さな災害を経験せずにいきなり大災害に直面する</a:t>
            </a:r>
            <a:r>
              <a:rPr lang="ja-JP" altLang="en-US" dirty="0" smtClean="0"/>
              <a:t>」、「</a:t>
            </a:r>
            <a:r>
              <a:rPr lang="ja-JP" altLang="en-US" dirty="0"/>
              <a:t>長期的に災害を経験しない期間が長くなる」</a:t>
            </a:r>
          </a:p>
          <a:p>
            <a:pPr marL="0" indent="0">
              <a:lnSpc>
                <a:spcPct val="120000"/>
              </a:lnSpc>
              <a:buNone/>
            </a:pPr>
            <a:r>
              <a:rPr lang="ja-JP" altLang="en-US" dirty="0" smtClean="0"/>
              <a:t>　　設計</a:t>
            </a:r>
            <a:r>
              <a:rPr lang="ja-JP" altLang="en-US" dirty="0"/>
              <a:t>外力を無制限に高めることはできない。</a:t>
            </a:r>
          </a:p>
          <a:p>
            <a:pPr marL="0" indent="0">
              <a:lnSpc>
                <a:spcPct val="120000"/>
              </a:lnSpc>
              <a:buNone/>
            </a:pPr>
            <a:r>
              <a:rPr lang="ja-JP" altLang="en-US" dirty="0" smtClean="0"/>
              <a:t>　　設計</a:t>
            </a:r>
            <a:r>
              <a:rPr lang="ja-JP" altLang="en-US" dirty="0"/>
              <a:t>外力を越えたハザードへの</a:t>
            </a:r>
            <a:r>
              <a:rPr lang="ja-JP" altLang="en-US" dirty="0" smtClean="0"/>
              <a:t>対策を要する。</a:t>
            </a:r>
            <a:r>
              <a:rPr lang="ja-JP" altLang="en-US" dirty="0"/>
              <a:t>　「災害が跳ね上がる」</a:t>
            </a:r>
          </a:p>
          <a:p>
            <a:endParaRPr kumimoji="1" lang="ja-JP" altLang="en-US" dirty="0"/>
          </a:p>
        </p:txBody>
      </p:sp>
    </p:spTree>
    <p:extLst>
      <p:ext uri="{BB962C8B-B14F-4D97-AF65-F5344CB8AC3E}">
        <p14:creationId xmlns:p14="http://schemas.microsoft.com/office/powerpoint/2010/main" val="27605681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8654" y="35645"/>
            <a:ext cx="10515600" cy="1325563"/>
          </a:xfrm>
        </p:spPr>
        <p:txBody>
          <a:bodyPr/>
          <a:lstStyle/>
          <a:p>
            <a:r>
              <a:rPr kumimoji="1" lang="ja-JP" altLang="en-US" dirty="0" smtClean="0"/>
              <a:t>設計外力を超える大災害</a:t>
            </a:r>
            <a:endParaRPr kumimoji="1" lang="ja-JP" altLang="en-US" dirty="0"/>
          </a:p>
        </p:txBody>
      </p:sp>
      <p:sp>
        <p:nvSpPr>
          <p:cNvPr id="3" name="コンテンツ プレースホルダー 2"/>
          <p:cNvSpPr>
            <a:spLocks noGrp="1"/>
          </p:cNvSpPr>
          <p:nvPr>
            <p:ph idx="1"/>
          </p:nvPr>
        </p:nvSpPr>
        <p:spPr>
          <a:xfrm>
            <a:off x="446809" y="1361208"/>
            <a:ext cx="11305309" cy="5340927"/>
          </a:xfrm>
        </p:spPr>
        <p:txBody>
          <a:bodyPr>
            <a:normAutofit fontScale="85000" lnSpcReduction="20000"/>
          </a:bodyPr>
          <a:lstStyle/>
          <a:p>
            <a:pPr marL="514350" indent="-514350">
              <a:lnSpc>
                <a:spcPct val="120000"/>
              </a:lnSpc>
              <a:buFont typeface="+mj-lt"/>
              <a:buAutoNum type="arabicPeriod"/>
            </a:pPr>
            <a:r>
              <a:rPr kumimoji="1" lang="ja-JP" altLang="en-US" dirty="0" smtClean="0"/>
              <a:t>近代社会では、災害が減少</a:t>
            </a:r>
            <a:endParaRPr kumimoji="1" lang="en-US" altLang="ja-JP" dirty="0" smtClean="0"/>
          </a:p>
          <a:p>
            <a:pPr marL="514350" indent="-514350">
              <a:lnSpc>
                <a:spcPct val="120000"/>
              </a:lnSpc>
              <a:buFont typeface="+mj-lt"/>
              <a:buAutoNum type="arabicPeriod"/>
            </a:pPr>
            <a:r>
              <a:rPr lang="ja-JP" altLang="en-US" dirty="0" smtClean="0"/>
              <a:t>脆弱性は、社会的ユニットや主体ごとに考える必要</a:t>
            </a:r>
            <a:endParaRPr lang="en-US" altLang="ja-JP" dirty="0" smtClean="0"/>
          </a:p>
          <a:p>
            <a:pPr marL="514350" indent="-514350">
              <a:lnSpc>
                <a:spcPct val="120000"/>
              </a:lnSpc>
              <a:buFont typeface="+mj-lt"/>
              <a:buAutoNum type="arabicPeriod"/>
            </a:pPr>
            <a:r>
              <a:rPr lang="ja-JP" altLang="en-US" dirty="0" smtClean="0"/>
              <a:t>設計</a:t>
            </a:r>
            <a:r>
              <a:rPr lang="ja-JP" altLang="en-US" dirty="0"/>
              <a:t>外力</a:t>
            </a:r>
            <a:r>
              <a:rPr lang="ja-JP" altLang="en-US" dirty="0" smtClean="0"/>
              <a:t>を超えるハザードが発生すると、災害規模が跳ね上がる</a:t>
            </a:r>
            <a:endParaRPr lang="en-US" altLang="ja-JP" dirty="0" smtClean="0"/>
          </a:p>
          <a:p>
            <a:pPr marL="514350" indent="-514350">
              <a:lnSpc>
                <a:spcPct val="120000"/>
              </a:lnSpc>
              <a:buFont typeface="+mj-lt"/>
              <a:buAutoNum type="arabicPeriod"/>
            </a:pPr>
            <a:r>
              <a:rPr lang="ja-JP" altLang="en-US" dirty="0" smtClean="0"/>
              <a:t>設計外力が高くなるほど、いったんそれを超えたときの災害規模の跳ね上がりが大きくなる。</a:t>
            </a:r>
            <a:endParaRPr lang="en-US" altLang="ja-JP" dirty="0" smtClean="0"/>
          </a:p>
          <a:p>
            <a:pPr marL="514350" indent="-514350">
              <a:lnSpc>
                <a:spcPct val="120000"/>
              </a:lnSpc>
              <a:buFont typeface="+mj-lt"/>
              <a:buAutoNum type="arabicPeriod"/>
            </a:pPr>
            <a:r>
              <a:rPr lang="ja-JP" altLang="en-US" dirty="0" smtClean="0"/>
              <a:t>災害</a:t>
            </a:r>
            <a:r>
              <a:rPr lang="ja-JP" altLang="en-US" dirty="0"/>
              <a:t>対策</a:t>
            </a:r>
            <a:r>
              <a:rPr lang="ja-JP" altLang="en-US" dirty="0" smtClean="0"/>
              <a:t>のパラドクス</a:t>
            </a:r>
            <a:endParaRPr lang="en-US" altLang="ja-JP" dirty="0" smtClean="0"/>
          </a:p>
          <a:p>
            <a:pPr marL="514350" indent="-514350">
              <a:lnSpc>
                <a:spcPct val="120000"/>
              </a:lnSpc>
              <a:buFont typeface="+mj-lt"/>
              <a:buAutoNum type="arabicPeriod"/>
            </a:pPr>
            <a:r>
              <a:rPr lang="ja-JP" altLang="en-US" dirty="0"/>
              <a:t>災害</a:t>
            </a:r>
            <a:r>
              <a:rPr lang="ja-JP" altLang="en-US" dirty="0" smtClean="0"/>
              <a:t>の空白期の長期化</a:t>
            </a:r>
            <a:endParaRPr lang="en-US" altLang="ja-JP" dirty="0" smtClean="0"/>
          </a:p>
          <a:p>
            <a:pPr marL="514350" indent="-514350">
              <a:lnSpc>
                <a:spcPct val="120000"/>
              </a:lnSpc>
              <a:buFont typeface="+mj-lt"/>
              <a:buAutoNum type="arabicPeriod"/>
            </a:pPr>
            <a:r>
              <a:rPr lang="ja-JP" altLang="en-US" dirty="0" smtClean="0"/>
              <a:t>いったん設計外力を超えたときの潜在的リスクが高まる</a:t>
            </a:r>
            <a:endParaRPr lang="en-US" altLang="ja-JP" dirty="0" smtClean="0"/>
          </a:p>
          <a:p>
            <a:pPr marL="514350" indent="-514350">
              <a:lnSpc>
                <a:spcPct val="120000"/>
              </a:lnSpc>
              <a:buFont typeface="+mj-lt"/>
              <a:buAutoNum type="arabicPeriod"/>
            </a:pPr>
            <a:r>
              <a:rPr lang="ja-JP" altLang="en-US" dirty="0" smtClean="0"/>
              <a:t>潜在的リスクの認識を正しく行うことは難しい。</a:t>
            </a:r>
            <a:endParaRPr lang="en-US" altLang="ja-JP" dirty="0" smtClean="0"/>
          </a:p>
          <a:p>
            <a:pPr marL="514350" indent="-514350">
              <a:lnSpc>
                <a:spcPct val="120000"/>
              </a:lnSpc>
              <a:buFont typeface="+mj-lt"/>
              <a:buAutoNum type="arabicPeriod"/>
            </a:pPr>
            <a:r>
              <a:rPr lang="ja-JP" altLang="en-US" dirty="0" smtClean="0"/>
              <a:t>いつまでも、設計外力を無制限に高めることはできない。</a:t>
            </a:r>
            <a:endParaRPr lang="en-US" altLang="ja-JP" dirty="0" smtClean="0"/>
          </a:p>
          <a:p>
            <a:pPr marL="514350" indent="-514350">
              <a:lnSpc>
                <a:spcPct val="120000"/>
              </a:lnSpc>
              <a:buFont typeface="+mj-lt"/>
              <a:buAutoNum type="arabicPeriod"/>
            </a:pPr>
            <a:r>
              <a:rPr lang="ja-JP" altLang="en-US" dirty="0"/>
              <a:t>社会</a:t>
            </a:r>
            <a:r>
              <a:rPr lang="ja-JP" altLang="en-US" dirty="0" smtClean="0"/>
              <a:t>は、必ず設計外力を超える大規模なハザードに直面する。</a:t>
            </a:r>
            <a:endParaRPr lang="en-US" altLang="ja-JP" dirty="0" smtClean="0"/>
          </a:p>
          <a:p>
            <a:pPr marL="514350" indent="-514350">
              <a:buFont typeface="+mj-lt"/>
              <a:buAutoNum type="arabicPeriod"/>
            </a:pPr>
            <a:endParaRPr kumimoji="1" lang="ja-JP" altLang="en-US" dirty="0"/>
          </a:p>
        </p:txBody>
      </p:sp>
    </p:spTree>
    <p:extLst>
      <p:ext uri="{BB962C8B-B14F-4D97-AF65-F5344CB8AC3E}">
        <p14:creationId xmlns:p14="http://schemas.microsoft.com/office/powerpoint/2010/main" val="18625013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従来までの津波対策を見直す</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「下から」見直す。住民のリアリティーから出発して防災を見直す。</a:t>
            </a:r>
            <a:endParaRPr kumimoji="1" lang="en-US" altLang="ja-JP" dirty="0" smtClean="0"/>
          </a:p>
          <a:p>
            <a:r>
              <a:rPr kumimoji="1" lang="ja-JP" altLang="en-US" dirty="0" smtClean="0"/>
              <a:t>命を守る短期的な津波対策。</a:t>
            </a:r>
            <a:endParaRPr kumimoji="1" lang="en-US" altLang="ja-JP" dirty="0" smtClean="0"/>
          </a:p>
          <a:p>
            <a:r>
              <a:rPr lang="ja-JP" altLang="en-US" dirty="0" smtClean="0"/>
              <a:t>家屋・財産・街を守るための、中長期的な津波対策をどう構想するか</a:t>
            </a:r>
            <a:r>
              <a:rPr lang="ja-JP" altLang="en-US" dirty="0"/>
              <a:t>考える。「生活や財産」を守る</a:t>
            </a:r>
            <a:r>
              <a:rPr lang="ja-JP" altLang="en-US" dirty="0" smtClean="0"/>
              <a:t>。想定される事態から考えられる潜在的なリスクを低減する方策を検討し、地域ごとの具体策をとる。</a:t>
            </a:r>
            <a:endParaRPr lang="en-US" altLang="ja-JP" dirty="0" smtClean="0"/>
          </a:p>
          <a:p>
            <a:r>
              <a:rPr lang="ja-JP" altLang="en-US" dirty="0" smtClean="0"/>
              <a:t>脆弱性と回復力との</a:t>
            </a:r>
            <a:r>
              <a:rPr lang="ja-JP" altLang="en-US" dirty="0"/>
              <a:t>組み合わせから中長期的</a:t>
            </a:r>
            <a:r>
              <a:rPr lang="ja-JP" altLang="en-US" dirty="0" smtClean="0"/>
              <a:t>な対策を合理的に選択</a:t>
            </a:r>
            <a:r>
              <a:rPr lang="ja-JP" altLang="en-US" dirty="0"/>
              <a:t>する。例：津波が来ない長期的な日々の利便性を享受しながら、仮に津波が来た時の回復力を蓄える</a:t>
            </a:r>
            <a:r>
              <a:rPr lang="ja-JP" altLang="en-US" dirty="0" smtClean="0"/>
              <a:t>。</a:t>
            </a:r>
            <a:endParaRPr lang="en-US" altLang="ja-JP" dirty="0" smtClean="0"/>
          </a:p>
          <a:p>
            <a:r>
              <a:rPr kumimoji="1" lang="ja-JP" altLang="en-US" dirty="0" smtClean="0"/>
              <a:t>設計外力を無限に向上させることは不可能。その限界があることを前提として、災害と共生する可能性を探る。</a:t>
            </a:r>
            <a:endParaRPr kumimoji="1" lang="ja-JP" altLang="en-US" dirty="0"/>
          </a:p>
        </p:txBody>
      </p:sp>
    </p:spTree>
    <p:extLst>
      <p:ext uri="{BB962C8B-B14F-4D97-AF65-F5344CB8AC3E}">
        <p14:creationId xmlns:p14="http://schemas.microsoft.com/office/powerpoint/2010/main" val="7391075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solidFill>
            <a:srgbClr val="92D050"/>
          </a:solidFill>
        </p:spPr>
        <p:txBody>
          <a:bodyPr/>
          <a:lstStyle/>
          <a:p>
            <a:r>
              <a:rPr kumimoji="1" lang="ja-JP" altLang="en-US" dirty="0" smtClean="0"/>
              <a:t>地震防災</a:t>
            </a:r>
            <a:r>
              <a:rPr kumimoji="1" lang="en-US" altLang="ja-JP" dirty="0" smtClean="0"/>
              <a:t/>
            </a:r>
            <a:br>
              <a:rPr kumimoji="1" lang="en-US" altLang="ja-JP" dirty="0" smtClean="0"/>
            </a:b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86796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819439"/>
          </a:xfrm>
        </p:spPr>
        <p:txBody>
          <a:bodyPr>
            <a:normAutofit/>
          </a:bodyPr>
          <a:lstStyle/>
          <a:p>
            <a:r>
              <a:rPr lang="ja-JP" altLang="en-US" sz="3600" dirty="0"/>
              <a:t>国土のグランドデザイン</a:t>
            </a:r>
            <a:r>
              <a:rPr lang="en-US" altLang="ja-JP" sz="3600" dirty="0"/>
              <a:t>2050 </a:t>
            </a:r>
            <a:r>
              <a:rPr lang="ja-JP" altLang="en-US" sz="3600" dirty="0"/>
              <a:t>基本</a:t>
            </a:r>
            <a:r>
              <a:rPr lang="ja-JP" altLang="en-US" sz="3600" dirty="0" smtClean="0"/>
              <a:t>戦略 </a:t>
            </a:r>
            <a:r>
              <a:rPr lang="en-US" altLang="ja-JP" sz="3600" dirty="0" smtClean="0"/>
              <a:t>2/2</a:t>
            </a:r>
            <a:endParaRPr kumimoji="1" lang="ja-JP" altLang="en-US" sz="3600" dirty="0"/>
          </a:p>
        </p:txBody>
      </p:sp>
      <p:sp>
        <p:nvSpPr>
          <p:cNvPr id="3" name="コンテンツ プレースホルダー 2"/>
          <p:cNvSpPr>
            <a:spLocks noGrp="1"/>
          </p:cNvSpPr>
          <p:nvPr>
            <p:ph idx="1"/>
          </p:nvPr>
        </p:nvSpPr>
        <p:spPr>
          <a:xfrm>
            <a:off x="228599" y="1184564"/>
            <a:ext cx="11814465" cy="5288972"/>
          </a:xfrm>
        </p:spPr>
        <p:txBody>
          <a:bodyPr>
            <a:normAutofit fontScale="77500" lnSpcReduction="20000"/>
          </a:bodyPr>
          <a:lstStyle/>
          <a:p>
            <a:pPr marL="514350" indent="-514350">
              <a:lnSpc>
                <a:spcPct val="120000"/>
              </a:lnSpc>
              <a:buAutoNum type="arabicPeriod" startAt="5"/>
            </a:pPr>
            <a:r>
              <a:rPr lang="ja-JP" altLang="en-US" sz="3100" dirty="0" smtClean="0"/>
              <a:t>あらゆる</a:t>
            </a:r>
            <a:r>
              <a:rPr lang="ja-JP" altLang="en-US" sz="3100" dirty="0"/>
              <a:t>世代で</a:t>
            </a:r>
            <a:r>
              <a:rPr lang="ja-JP" altLang="en-US" sz="3100" dirty="0">
                <a:solidFill>
                  <a:srgbClr val="0000FF"/>
                </a:solidFill>
              </a:rPr>
              <a:t>地方への人の流れを創出</a:t>
            </a:r>
            <a:r>
              <a:rPr lang="ja-JP" altLang="en-US" sz="3100" dirty="0"/>
              <a:t>するため、</a:t>
            </a:r>
            <a:r>
              <a:rPr lang="en-US" altLang="ja-JP" sz="3100" dirty="0"/>
              <a:t>UIJ</a:t>
            </a:r>
            <a:r>
              <a:rPr lang="ja-JP" altLang="en-US" sz="3100" dirty="0"/>
              <a:t>ターン、元気なうちの田舎暮らし、二地域生活・就労等の促進を</a:t>
            </a:r>
            <a:r>
              <a:rPr lang="ja-JP" altLang="en-US" sz="3100" dirty="0" smtClean="0"/>
              <a:t>図る</a:t>
            </a:r>
            <a:endParaRPr lang="en-US" altLang="ja-JP" sz="3100" dirty="0" smtClean="0"/>
          </a:p>
          <a:p>
            <a:pPr marL="514350" indent="-514350">
              <a:lnSpc>
                <a:spcPct val="120000"/>
              </a:lnSpc>
              <a:buAutoNum type="arabicPeriod" startAt="5"/>
            </a:pPr>
            <a:r>
              <a:rPr lang="ja-JP" altLang="en-US" sz="3100" dirty="0" smtClean="0"/>
              <a:t>失われた</a:t>
            </a:r>
            <a:r>
              <a:rPr lang="ja-JP" altLang="en-US" sz="3100" dirty="0">
                <a:solidFill>
                  <a:srgbClr val="0000FF"/>
                </a:solidFill>
              </a:rPr>
              <a:t>コミュニティーの機能</a:t>
            </a:r>
            <a:r>
              <a:rPr lang="ja-JP" altLang="en-US" sz="3100" dirty="0"/>
              <a:t>を再構築し、あらゆる世代が地域と積極的に関わり、生き生きと暮らせる社会を実現する</a:t>
            </a:r>
            <a:r>
              <a:rPr lang="ja-JP" altLang="en-US" sz="3100" dirty="0" smtClean="0"/>
              <a:t>。</a:t>
            </a:r>
            <a:endParaRPr lang="en-US" altLang="ja-JP" sz="3100" dirty="0" smtClean="0"/>
          </a:p>
          <a:p>
            <a:pPr marL="514350" indent="-514350">
              <a:lnSpc>
                <a:spcPct val="120000"/>
              </a:lnSpc>
              <a:buAutoNum type="arabicPeriod" startAt="5"/>
            </a:pPr>
            <a:r>
              <a:rPr lang="ja-JP" altLang="en-US" sz="3100" dirty="0" smtClean="0"/>
              <a:t>美しい</a:t>
            </a:r>
            <a:r>
              <a:rPr lang="ja-JP" altLang="en-US" sz="3100" dirty="0"/>
              <a:t>国土を守り、国土全体を最大限有効活用するとともに、</a:t>
            </a:r>
            <a:r>
              <a:rPr lang="ja-JP" altLang="en-US" sz="3100" dirty="0">
                <a:solidFill>
                  <a:srgbClr val="0000FF"/>
                </a:solidFill>
              </a:rPr>
              <a:t>災害に強い国土づくり</a:t>
            </a:r>
            <a:r>
              <a:rPr lang="ja-JP" altLang="en-US" sz="3100" dirty="0"/>
              <a:t>を進める</a:t>
            </a:r>
            <a:r>
              <a:rPr lang="ja-JP" altLang="en-US" sz="3100" dirty="0" smtClean="0"/>
              <a:t>。</a:t>
            </a:r>
            <a:endParaRPr lang="en-US" altLang="ja-JP" sz="3100" dirty="0" smtClean="0"/>
          </a:p>
          <a:p>
            <a:pPr marL="514350" indent="-514350">
              <a:lnSpc>
                <a:spcPct val="120000"/>
              </a:lnSpc>
              <a:buAutoNum type="arabicPeriod" startAt="5"/>
            </a:pPr>
            <a:r>
              <a:rPr lang="ja-JP" altLang="en-US" sz="3100" dirty="0" smtClean="0"/>
              <a:t>インフラ</a:t>
            </a:r>
            <a:r>
              <a:rPr lang="ja-JP" altLang="en-US" sz="3100" dirty="0"/>
              <a:t>の整備に加え、技術革新の進展等を踏まえて使い方を工夫することで、</a:t>
            </a:r>
            <a:r>
              <a:rPr lang="ja-JP" altLang="en-US" sz="3100" dirty="0">
                <a:solidFill>
                  <a:srgbClr val="0000FF"/>
                </a:solidFill>
              </a:rPr>
              <a:t>既存ストックを最大限に活用</a:t>
            </a:r>
            <a:r>
              <a:rPr lang="ja-JP" altLang="en-US" sz="3100" dirty="0"/>
              <a:t>する</a:t>
            </a:r>
            <a:r>
              <a:rPr lang="ja-JP" altLang="en-US" sz="3100" dirty="0" smtClean="0"/>
              <a:t>。 </a:t>
            </a:r>
            <a:endParaRPr lang="en-US" altLang="ja-JP" sz="3100" dirty="0" smtClean="0"/>
          </a:p>
          <a:p>
            <a:pPr marL="514350" indent="-514350">
              <a:lnSpc>
                <a:spcPct val="120000"/>
              </a:lnSpc>
              <a:buAutoNum type="arabicPeriod" startAt="5"/>
            </a:pPr>
            <a:r>
              <a:rPr lang="en-US" altLang="ja-JP" sz="3100" dirty="0" smtClean="0"/>
              <a:t>ICT</a:t>
            </a:r>
            <a:r>
              <a:rPr lang="ja-JP" altLang="en-US" sz="3100" dirty="0"/>
              <a:t>の劇的な進化などの技術革新や、民間の活力を最大限に活用した</a:t>
            </a:r>
            <a:r>
              <a:rPr lang="ja-JP" altLang="en-US" sz="3100" dirty="0">
                <a:solidFill>
                  <a:srgbClr val="0000FF"/>
                </a:solidFill>
              </a:rPr>
              <a:t>イノベーションにあふれる活力ある国土</a:t>
            </a:r>
            <a:r>
              <a:rPr lang="ja-JP" altLang="en-US" sz="3100" dirty="0"/>
              <a:t>をつくり上げる</a:t>
            </a:r>
            <a:r>
              <a:rPr lang="ja-JP" altLang="en-US" sz="3100" dirty="0" smtClean="0"/>
              <a:t>。  </a:t>
            </a:r>
            <a:endParaRPr lang="en-US" altLang="ja-JP" sz="3100" dirty="0" smtClean="0"/>
          </a:p>
          <a:p>
            <a:pPr marL="514350" indent="-514350">
              <a:lnSpc>
                <a:spcPct val="120000"/>
              </a:lnSpc>
              <a:buAutoNum type="arabicPeriod" startAt="5"/>
            </a:pPr>
            <a:r>
              <a:rPr lang="ja-JP" altLang="en-US" sz="3100" dirty="0" smtClean="0"/>
              <a:t>人口</a:t>
            </a:r>
            <a:r>
              <a:rPr lang="ja-JP" altLang="en-US" sz="3100" dirty="0"/>
              <a:t>減少下でも持続可能な地域社会の実現のため、国土・地域づくりの</a:t>
            </a:r>
            <a:r>
              <a:rPr lang="ja-JP" altLang="en-US" sz="3100" dirty="0">
                <a:solidFill>
                  <a:srgbClr val="0000FF"/>
                </a:solidFill>
              </a:rPr>
              <a:t>担い手を広く継続的に確保</a:t>
            </a:r>
            <a:r>
              <a:rPr lang="ja-JP" altLang="en-US" sz="3100" dirty="0"/>
              <a:t>する。</a:t>
            </a:r>
          </a:p>
          <a:p>
            <a:endParaRPr kumimoji="1" lang="ja-JP" altLang="en-US" dirty="0"/>
          </a:p>
        </p:txBody>
      </p:sp>
    </p:spTree>
    <p:extLst>
      <p:ext uri="{BB962C8B-B14F-4D97-AF65-F5344CB8AC3E}">
        <p14:creationId xmlns:p14="http://schemas.microsoft.com/office/powerpoint/2010/main" val="5084711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南海トラフ地震</a:t>
            </a:r>
            <a:endParaRPr kumimoji="1" lang="ja-JP" altLang="en-US" dirty="0"/>
          </a:p>
        </p:txBody>
      </p:sp>
      <p:sp>
        <p:nvSpPr>
          <p:cNvPr id="5" name="コンテンツ プレースホルダー 4"/>
          <p:cNvSpPr>
            <a:spLocks noGrp="1"/>
          </p:cNvSpPr>
          <p:nvPr>
            <p:ph idx="1"/>
          </p:nvPr>
        </p:nvSpPr>
        <p:spPr/>
        <p:txBody>
          <a:bodyPr/>
          <a:lstStyle/>
          <a:p>
            <a:r>
              <a:rPr lang="ja-JP" altLang="en-US" dirty="0"/>
              <a:t>地震が遠州灘から起こり始め、南海トラフに沿って拡大。５分後には駿河湾沿岸や紀伊半島に５メートル以上の津波が押し寄せ、２０分後には静岡、三重県の一部に２０メートル以上の津波が到達する。３０分後には高知県で１０メートル以上、九州でも５メートル以上の津波が押し寄せる。津波は繰り返し、数時間後も断続的に大津波が来襲する。</a:t>
            </a:r>
          </a:p>
          <a:p>
            <a:endParaRPr kumimoji="1" lang="ja-JP" altLang="en-US" dirty="0"/>
          </a:p>
        </p:txBody>
      </p:sp>
    </p:spTree>
    <p:extLst>
      <p:ext uri="{BB962C8B-B14F-4D97-AF65-F5344CB8AC3E}">
        <p14:creationId xmlns:p14="http://schemas.microsoft.com/office/powerpoint/2010/main" val="23879797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巨大地震の発生により想定される被害 </a:t>
            </a:r>
            <a:r>
              <a:rPr lang="en-US" altLang="ja-JP" dirty="0" smtClean="0"/>
              <a:t>1/2</a:t>
            </a:r>
            <a:endParaRPr kumimoji="1" lang="ja-JP" altLang="en-US" dirty="0"/>
          </a:p>
        </p:txBody>
      </p:sp>
      <p:sp>
        <p:nvSpPr>
          <p:cNvPr id="5" name="コンテンツ プレースホルダー 4"/>
          <p:cNvSpPr>
            <a:spLocks noGrp="1"/>
          </p:cNvSpPr>
          <p:nvPr>
            <p:ph idx="1"/>
          </p:nvPr>
        </p:nvSpPr>
        <p:spPr>
          <a:xfrm>
            <a:off x="353290" y="1690689"/>
            <a:ext cx="11513127" cy="4953866"/>
          </a:xfrm>
        </p:spPr>
        <p:txBody>
          <a:bodyPr>
            <a:normAutofit/>
          </a:bodyPr>
          <a:lstStyle/>
          <a:p>
            <a:pPr marL="514350" indent="-514350">
              <a:buFont typeface="+mj-lt"/>
              <a:buAutoNum type="arabicPeriod"/>
            </a:pPr>
            <a:r>
              <a:rPr lang="en-US" altLang="ja-JP" dirty="0" smtClean="0"/>
              <a:t>2012</a:t>
            </a:r>
            <a:r>
              <a:rPr lang="ja-JP" altLang="en-US" dirty="0" smtClean="0"/>
              <a:t>年</a:t>
            </a:r>
            <a:r>
              <a:rPr lang="en-US" altLang="ja-JP" dirty="0" smtClean="0"/>
              <a:t>8</a:t>
            </a:r>
            <a:r>
              <a:rPr lang="ja-JP" altLang="en-US" dirty="0" smtClean="0"/>
              <a:t>月に公表された被害想定では、最悪で</a:t>
            </a:r>
            <a:r>
              <a:rPr lang="ja-JP" altLang="en-US" dirty="0" smtClean="0">
                <a:solidFill>
                  <a:srgbClr val="0000FF"/>
                </a:solidFill>
              </a:rPr>
              <a:t>死者は</a:t>
            </a:r>
            <a:r>
              <a:rPr lang="en-US" altLang="ja-JP" dirty="0" smtClean="0">
                <a:solidFill>
                  <a:srgbClr val="0000FF"/>
                </a:solidFill>
              </a:rPr>
              <a:t>32</a:t>
            </a:r>
            <a:r>
              <a:rPr lang="ja-JP" altLang="en-US" dirty="0" smtClean="0">
                <a:solidFill>
                  <a:srgbClr val="0000FF"/>
                </a:solidFill>
              </a:rPr>
              <a:t>万</a:t>
            </a:r>
            <a:r>
              <a:rPr lang="en-US" altLang="ja-JP" dirty="0" smtClean="0">
                <a:solidFill>
                  <a:srgbClr val="0000FF"/>
                </a:solidFill>
              </a:rPr>
              <a:t>3</a:t>
            </a:r>
            <a:r>
              <a:rPr lang="ja-JP" altLang="en-US" dirty="0" smtClean="0">
                <a:solidFill>
                  <a:srgbClr val="0000FF"/>
                </a:solidFill>
              </a:rPr>
              <a:t>千人、負傷者は</a:t>
            </a:r>
            <a:r>
              <a:rPr lang="en-US" altLang="ja-JP" dirty="0" smtClean="0">
                <a:solidFill>
                  <a:srgbClr val="0000FF"/>
                </a:solidFill>
              </a:rPr>
              <a:t>62</a:t>
            </a:r>
            <a:r>
              <a:rPr lang="ja-JP" altLang="en-US" dirty="0" smtClean="0">
                <a:solidFill>
                  <a:srgbClr val="0000FF"/>
                </a:solidFill>
              </a:rPr>
              <a:t>万</a:t>
            </a:r>
            <a:r>
              <a:rPr lang="en-US" altLang="ja-JP" dirty="0" smtClean="0">
                <a:solidFill>
                  <a:srgbClr val="0000FF"/>
                </a:solidFill>
              </a:rPr>
              <a:t>3</a:t>
            </a:r>
            <a:r>
              <a:rPr lang="ja-JP" altLang="en-US" dirty="0" smtClean="0">
                <a:solidFill>
                  <a:srgbClr val="0000FF"/>
                </a:solidFill>
              </a:rPr>
              <a:t>千人、全壊・焼失建物は</a:t>
            </a:r>
            <a:r>
              <a:rPr lang="en-US" altLang="ja-JP" dirty="0" smtClean="0">
                <a:solidFill>
                  <a:srgbClr val="0000FF"/>
                </a:solidFill>
              </a:rPr>
              <a:t>238</a:t>
            </a:r>
            <a:r>
              <a:rPr lang="ja-JP" altLang="en-US" dirty="0" smtClean="0">
                <a:solidFill>
                  <a:srgbClr val="0000FF"/>
                </a:solidFill>
              </a:rPr>
              <a:t>万</a:t>
            </a:r>
            <a:r>
              <a:rPr lang="en-US" altLang="ja-JP" dirty="0" smtClean="0">
                <a:solidFill>
                  <a:srgbClr val="0000FF"/>
                </a:solidFill>
              </a:rPr>
              <a:t>6</a:t>
            </a:r>
            <a:r>
              <a:rPr lang="ja-JP" altLang="en-US" dirty="0" smtClean="0">
                <a:solidFill>
                  <a:srgbClr val="0000FF"/>
                </a:solidFill>
              </a:rPr>
              <a:t>千棟、</a:t>
            </a:r>
            <a:r>
              <a:rPr lang="ja-JP" altLang="en-US" dirty="0" smtClean="0"/>
              <a:t>自力で逃げられなくなる脱出困難者は</a:t>
            </a:r>
            <a:r>
              <a:rPr lang="en-US" altLang="ja-JP" dirty="0" smtClean="0"/>
              <a:t>31</a:t>
            </a:r>
            <a:r>
              <a:rPr lang="ja-JP" altLang="en-US" dirty="0" smtClean="0"/>
              <a:t>万</a:t>
            </a:r>
            <a:r>
              <a:rPr lang="en-US" altLang="ja-JP" dirty="0" smtClean="0"/>
              <a:t>1</a:t>
            </a:r>
            <a:r>
              <a:rPr lang="ja-JP" altLang="en-US" dirty="0" smtClean="0"/>
              <a:t>千人、</a:t>
            </a:r>
            <a:r>
              <a:rPr lang="ja-JP" altLang="en-US" dirty="0" smtClean="0">
                <a:solidFill>
                  <a:srgbClr val="0000FF"/>
                </a:solidFill>
              </a:rPr>
              <a:t>浸水面積は</a:t>
            </a:r>
            <a:r>
              <a:rPr lang="en-US" altLang="ja-JP" dirty="0" smtClean="0">
                <a:solidFill>
                  <a:srgbClr val="0000FF"/>
                </a:solidFill>
              </a:rPr>
              <a:t>1015</a:t>
            </a:r>
            <a:r>
              <a:rPr lang="ja-JP" altLang="en-US" dirty="0" smtClean="0">
                <a:solidFill>
                  <a:srgbClr val="0000FF"/>
                </a:solidFill>
              </a:rPr>
              <a:t>平方キロ</a:t>
            </a:r>
            <a:r>
              <a:rPr lang="ja-JP" altLang="en-US" dirty="0" smtClean="0"/>
              <a:t>と推計された</a:t>
            </a:r>
            <a:endParaRPr lang="en-US" altLang="ja-JP" dirty="0" smtClean="0"/>
          </a:p>
          <a:p>
            <a:pPr marL="514350" indent="-514350">
              <a:buFont typeface="+mj-lt"/>
              <a:buAutoNum type="arabicPeriod"/>
            </a:pPr>
            <a:r>
              <a:rPr lang="ja-JP" altLang="en-US" dirty="0" smtClean="0"/>
              <a:t>損壊した建物や電気、通信、上下水道の再建、復旧にかかる費用、失われる資産の価格、災害廃棄物処理費用の累計。全国で</a:t>
            </a:r>
            <a:r>
              <a:rPr lang="en-US" altLang="ja-JP" dirty="0" smtClean="0"/>
              <a:t>169</a:t>
            </a:r>
            <a:r>
              <a:rPr lang="ja-JP" altLang="en-US" dirty="0" smtClean="0"/>
              <a:t>兆</a:t>
            </a:r>
            <a:r>
              <a:rPr lang="en-US" altLang="ja-JP" dirty="0" smtClean="0"/>
              <a:t>5</a:t>
            </a:r>
            <a:r>
              <a:rPr lang="ja-JP" altLang="en-US" dirty="0" smtClean="0"/>
              <a:t>千億円</a:t>
            </a:r>
            <a:endParaRPr lang="en-US" altLang="ja-JP" dirty="0" smtClean="0"/>
          </a:p>
          <a:p>
            <a:pPr marL="514350" indent="-514350">
              <a:buFont typeface="+mj-lt"/>
              <a:buAutoNum type="arabicPeriod"/>
            </a:pPr>
            <a:r>
              <a:rPr lang="ja-JP" altLang="en-US" dirty="0" smtClean="0"/>
              <a:t>建物被害や断水などで避難する。最悪で地震から</a:t>
            </a:r>
            <a:r>
              <a:rPr lang="en-US" altLang="ja-JP" dirty="0" smtClean="0"/>
              <a:t>1</a:t>
            </a:r>
            <a:r>
              <a:rPr lang="ja-JP" altLang="en-US" dirty="0" smtClean="0"/>
              <a:t>日後は</a:t>
            </a:r>
            <a:r>
              <a:rPr lang="en-US" altLang="ja-JP" dirty="0" smtClean="0"/>
              <a:t>700</a:t>
            </a:r>
            <a:r>
              <a:rPr lang="ja-JP" altLang="en-US" dirty="0" smtClean="0"/>
              <a:t>万人、</a:t>
            </a:r>
            <a:r>
              <a:rPr lang="en-US" altLang="ja-JP" dirty="0" smtClean="0"/>
              <a:t>1</a:t>
            </a:r>
            <a:r>
              <a:rPr lang="ja-JP" altLang="en-US" dirty="0" smtClean="0"/>
              <a:t>週間後は</a:t>
            </a:r>
            <a:r>
              <a:rPr lang="en-US" altLang="ja-JP" dirty="0" smtClean="0"/>
              <a:t>950</a:t>
            </a:r>
            <a:r>
              <a:rPr lang="ja-JP" altLang="en-US" dirty="0" smtClean="0"/>
              <a:t>万人、</a:t>
            </a:r>
            <a:r>
              <a:rPr lang="en-US" altLang="ja-JP" dirty="0" smtClean="0"/>
              <a:t>1</a:t>
            </a:r>
            <a:r>
              <a:rPr lang="ja-JP" altLang="en-US" dirty="0" smtClean="0"/>
              <a:t>カ月後でも</a:t>
            </a:r>
            <a:r>
              <a:rPr lang="en-US" altLang="ja-JP" dirty="0" smtClean="0"/>
              <a:t>880</a:t>
            </a:r>
            <a:r>
              <a:rPr lang="ja-JP" altLang="en-US" dirty="0" smtClean="0"/>
              <a:t>万人にのぼる</a:t>
            </a:r>
            <a:endParaRPr lang="en-US" altLang="ja-JP" dirty="0" smtClean="0"/>
          </a:p>
          <a:p>
            <a:pPr marL="514350" indent="-514350">
              <a:buFont typeface="+mj-lt"/>
              <a:buAutoNum type="arabicPeriod"/>
            </a:pPr>
            <a:r>
              <a:rPr lang="ja-JP" altLang="en-US" dirty="0" smtClean="0"/>
              <a:t>水道管や浄水場の被災などで</a:t>
            </a:r>
            <a:r>
              <a:rPr lang="ja-JP" altLang="en-US" dirty="0" smtClean="0">
                <a:solidFill>
                  <a:srgbClr val="0000FF"/>
                </a:solidFill>
              </a:rPr>
              <a:t>断水人口は、最大で地震直後に</a:t>
            </a:r>
            <a:r>
              <a:rPr lang="en-US" altLang="ja-JP" dirty="0" smtClean="0">
                <a:solidFill>
                  <a:srgbClr val="0000FF"/>
                </a:solidFill>
              </a:rPr>
              <a:t>3440</a:t>
            </a:r>
            <a:r>
              <a:rPr lang="ja-JP" altLang="en-US" dirty="0" smtClean="0">
                <a:solidFill>
                  <a:srgbClr val="0000FF"/>
                </a:solidFill>
              </a:rPr>
              <a:t>万人</a:t>
            </a:r>
            <a:r>
              <a:rPr lang="ja-JP" altLang="en-US" dirty="0" smtClean="0"/>
              <a:t>、</a:t>
            </a:r>
            <a:r>
              <a:rPr lang="en-US" altLang="ja-JP" dirty="0" smtClean="0"/>
              <a:t>1</a:t>
            </a:r>
            <a:r>
              <a:rPr lang="ja-JP" altLang="en-US" dirty="0" smtClean="0"/>
              <a:t>日後は</a:t>
            </a:r>
            <a:r>
              <a:rPr lang="en-US" altLang="ja-JP" dirty="0" smtClean="0"/>
              <a:t>2840</a:t>
            </a:r>
            <a:r>
              <a:rPr lang="ja-JP" altLang="en-US" dirty="0" smtClean="0"/>
              <a:t>万人、</a:t>
            </a:r>
            <a:r>
              <a:rPr lang="en-US" altLang="ja-JP" dirty="0" smtClean="0"/>
              <a:t>1</a:t>
            </a:r>
            <a:r>
              <a:rPr lang="ja-JP" altLang="en-US" dirty="0" smtClean="0"/>
              <a:t>週間後は</a:t>
            </a:r>
            <a:r>
              <a:rPr lang="en-US" altLang="ja-JP" dirty="0" smtClean="0"/>
              <a:t>1740</a:t>
            </a:r>
            <a:r>
              <a:rPr lang="ja-JP" altLang="en-US" dirty="0" smtClean="0"/>
              <a:t>万人、</a:t>
            </a:r>
            <a:r>
              <a:rPr lang="en-US" altLang="ja-JP" dirty="0" smtClean="0"/>
              <a:t>1</a:t>
            </a:r>
            <a:r>
              <a:rPr lang="ja-JP" altLang="en-US" dirty="0" smtClean="0"/>
              <a:t>カ月後でも</a:t>
            </a:r>
            <a:r>
              <a:rPr lang="en-US" altLang="ja-JP" dirty="0" smtClean="0"/>
              <a:t>460</a:t>
            </a:r>
            <a:r>
              <a:rPr lang="ja-JP" altLang="en-US" dirty="0" smtClean="0"/>
              <a:t>万人と推計</a:t>
            </a:r>
            <a:endParaRPr lang="en-US" altLang="ja-JP" dirty="0" smtClean="0"/>
          </a:p>
          <a:p>
            <a:pPr marL="514350" indent="-514350">
              <a:buFont typeface="+mj-lt"/>
              <a:buAutoNum type="arabicPeriod"/>
            </a:pPr>
            <a:endParaRPr kumimoji="1" lang="ja-JP" altLang="en-US" dirty="0"/>
          </a:p>
        </p:txBody>
      </p:sp>
    </p:spTree>
    <p:extLst>
      <p:ext uri="{BB962C8B-B14F-4D97-AF65-F5344CB8AC3E}">
        <p14:creationId xmlns:p14="http://schemas.microsoft.com/office/powerpoint/2010/main" val="21018425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巨大地震の発生により想定される</a:t>
            </a:r>
            <a:r>
              <a:rPr lang="ja-JP" altLang="en-US" dirty="0" smtClean="0"/>
              <a:t>被害　</a:t>
            </a:r>
            <a:r>
              <a:rPr lang="en-US" altLang="ja-JP" dirty="0" smtClean="0"/>
              <a:t>2/2</a:t>
            </a:r>
            <a:endParaRPr kumimoji="1" lang="ja-JP" altLang="en-US" dirty="0"/>
          </a:p>
        </p:txBody>
      </p:sp>
      <p:sp>
        <p:nvSpPr>
          <p:cNvPr id="3" name="コンテンツ プレースホルダー 2"/>
          <p:cNvSpPr>
            <a:spLocks noGrp="1"/>
          </p:cNvSpPr>
          <p:nvPr>
            <p:ph idx="1"/>
          </p:nvPr>
        </p:nvSpPr>
        <p:spPr>
          <a:xfrm>
            <a:off x="755073" y="2220480"/>
            <a:ext cx="10515600" cy="4351338"/>
          </a:xfrm>
        </p:spPr>
        <p:txBody>
          <a:bodyPr>
            <a:normAutofit fontScale="92500" lnSpcReduction="10000"/>
          </a:bodyPr>
          <a:lstStyle/>
          <a:p>
            <a:r>
              <a:rPr lang="en-US" altLang="ja-JP" dirty="0">
                <a:solidFill>
                  <a:srgbClr val="0000FF"/>
                </a:solidFill>
              </a:rPr>
              <a:t>3210</a:t>
            </a:r>
            <a:r>
              <a:rPr lang="ja-JP" altLang="en-US" dirty="0">
                <a:solidFill>
                  <a:srgbClr val="0000FF"/>
                </a:solidFill>
              </a:rPr>
              <a:t>万人が下水道の利用が困難</a:t>
            </a:r>
            <a:r>
              <a:rPr lang="ja-JP" altLang="en-US" dirty="0"/>
              <a:t>になる。低い場所にある処理場は津波被害を受けやすい。トイレの利用にも影響。</a:t>
            </a:r>
            <a:r>
              <a:rPr lang="en-US" altLang="ja-JP" dirty="0"/>
              <a:t>1</a:t>
            </a:r>
            <a:r>
              <a:rPr lang="ja-JP" altLang="en-US" dirty="0"/>
              <a:t>週間後も</a:t>
            </a:r>
            <a:r>
              <a:rPr lang="en-US" altLang="ja-JP" dirty="0"/>
              <a:t>230</a:t>
            </a:r>
            <a:r>
              <a:rPr lang="ja-JP" altLang="en-US" dirty="0"/>
              <a:t>万人に</a:t>
            </a:r>
            <a:r>
              <a:rPr lang="ja-JP" altLang="en-US" dirty="0" smtClean="0"/>
              <a:t>支障</a:t>
            </a:r>
            <a:endParaRPr lang="en-US" altLang="ja-JP" dirty="0" smtClean="0"/>
          </a:p>
          <a:p>
            <a:r>
              <a:rPr lang="ja-JP" altLang="en-US" dirty="0"/>
              <a:t>電力施設の被災や需給が不安定になることで、</a:t>
            </a:r>
            <a:r>
              <a:rPr lang="ja-JP" altLang="en-US" dirty="0">
                <a:solidFill>
                  <a:srgbClr val="0000FF"/>
                </a:solidFill>
              </a:rPr>
              <a:t>被災直後に</a:t>
            </a:r>
            <a:r>
              <a:rPr lang="en-US" altLang="ja-JP" dirty="0">
                <a:solidFill>
                  <a:srgbClr val="0000FF"/>
                </a:solidFill>
              </a:rPr>
              <a:t>2710</a:t>
            </a:r>
            <a:r>
              <a:rPr lang="ja-JP" altLang="en-US" dirty="0">
                <a:solidFill>
                  <a:srgbClr val="0000FF"/>
                </a:solidFill>
              </a:rPr>
              <a:t>万軒、</a:t>
            </a:r>
            <a:r>
              <a:rPr lang="en-US" altLang="ja-JP" dirty="0">
                <a:solidFill>
                  <a:srgbClr val="0000FF"/>
                </a:solidFill>
              </a:rPr>
              <a:t>1</a:t>
            </a:r>
            <a:r>
              <a:rPr lang="ja-JP" altLang="en-US" dirty="0">
                <a:solidFill>
                  <a:srgbClr val="0000FF"/>
                </a:solidFill>
              </a:rPr>
              <a:t>週間後も</a:t>
            </a:r>
            <a:r>
              <a:rPr lang="en-US" altLang="ja-JP" dirty="0">
                <a:solidFill>
                  <a:srgbClr val="0000FF"/>
                </a:solidFill>
              </a:rPr>
              <a:t>88</a:t>
            </a:r>
            <a:r>
              <a:rPr lang="ja-JP" altLang="en-US" dirty="0">
                <a:solidFill>
                  <a:srgbClr val="0000FF"/>
                </a:solidFill>
              </a:rPr>
              <a:t>万軒が停電</a:t>
            </a:r>
            <a:r>
              <a:rPr lang="ja-JP" altLang="en-US" dirty="0"/>
              <a:t>する。原発は運転停止状態が続く想定で</a:t>
            </a:r>
            <a:r>
              <a:rPr lang="ja-JP" altLang="en-US" dirty="0" smtClean="0"/>
              <a:t>推計</a:t>
            </a:r>
            <a:endParaRPr lang="en-US" altLang="ja-JP" dirty="0" smtClean="0"/>
          </a:p>
          <a:p>
            <a:r>
              <a:rPr lang="ja-JP" altLang="en-US" dirty="0">
                <a:solidFill>
                  <a:srgbClr val="0000FF"/>
                </a:solidFill>
              </a:rPr>
              <a:t>都市ガスは</a:t>
            </a:r>
            <a:r>
              <a:rPr lang="en-US" altLang="ja-JP" dirty="0">
                <a:solidFill>
                  <a:srgbClr val="0000FF"/>
                </a:solidFill>
              </a:rPr>
              <a:t>180</a:t>
            </a:r>
            <a:r>
              <a:rPr lang="ja-JP" altLang="en-US" dirty="0">
                <a:solidFill>
                  <a:srgbClr val="0000FF"/>
                </a:solidFill>
              </a:rPr>
              <a:t>万戸で使えなくなる</a:t>
            </a:r>
            <a:r>
              <a:rPr lang="ja-JP" altLang="en-US" dirty="0"/>
              <a:t>。</a:t>
            </a:r>
            <a:r>
              <a:rPr lang="en-US" altLang="ja-JP" dirty="0"/>
              <a:t>1</a:t>
            </a:r>
            <a:r>
              <a:rPr lang="ja-JP" altLang="en-US" dirty="0"/>
              <a:t>週間後でも</a:t>
            </a:r>
            <a:r>
              <a:rPr lang="en-US" altLang="ja-JP" dirty="0"/>
              <a:t>160</a:t>
            </a:r>
            <a:r>
              <a:rPr lang="ja-JP" altLang="en-US" dirty="0"/>
              <a:t>万戸、</a:t>
            </a:r>
            <a:r>
              <a:rPr lang="en-US" altLang="ja-JP" dirty="0"/>
              <a:t>1</a:t>
            </a:r>
            <a:r>
              <a:rPr lang="ja-JP" altLang="en-US" dirty="0"/>
              <a:t>カ月後も</a:t>
            </a:r>
            <a:r>
              <a:rPr lang="en-US" altLang="ja-JP" dirty="0"/>
              <a:t>50</a:t>
            </a:r>
            <a:r>
              <a:rPr lang="ja-JP" altLang="en-US" dirty="0"/>
              <a:t>万戸で給湯器などが使用困難になる。被害が大きい地域も</a:t>
            </a:r>
            <a:r>
              <a:rPr lang="en-US" altLang="ja-JP" dirty="0"/>
              <a:t>6</a:t>
            </a:r>
            <a:r>
              <a:rPr lang="ja-JP" altLang="en-US" dirty="0"/>
              <a:t>週間で大部分の供給が</a:t>
            </a:r>
            <a:r>
              <a:rPr lang="ja-JP" altLang="en-US" dirty="0" smtClean="0"/>
              <a:t>再開</a:t>
            </a:r>
            <a:endParaRPr lang="en-US" altLang="ja-JP" dirty="0" smtClean="0"/>
          </a:p>
          <a:p>
            <a:r>
              <a:rPr lang="ja-JP" altLang="en-US" dirty="0">
                <a:solidFill>
                  <a:srgbClr val="0000FF"/>
                </a:solidFill>
              </a:rPr>
              <a:t>港湾の防波堤は延長</a:t>
            </a:r>
            <a:r>
              <a:rPr lang="en-US" altLang="ja-JP" dirty="0">
                <a:solidFill>
                  <a:srgbClr val="0000FF"/>
                </a:solidFill>
              </a:rPr>
              <a:t>417</a:t>
            </a:r>
            <a:r>
              <a:rPr lang="ja-JP" altLang="en-US" dirty="0">
                <a:solidFill>
                  <a:srgbClr val="0000FF"/>
                </a:solidFill>
              </a:rPr>
              <a:t>キロのうち、</a:t>
            </a:r>
            <a:r>
              <a:rPr lang="en-US" altLang="ja-JP" dirty="0">
                <a:solidFill>
                  <a:srgbClr val="0000FF"/>
                </a:solidFill>
              </a:rPr>
              <a:t>135</a:t>
            </a:r>
            <a:r>
              <a:rPr lang="ja-JP" altLang="en-US" dirty="0">
                <a:solidFill>
                  <a:srgbClr val="0000FF"/>
                </a:solidFill>
              </a:rPr>
              <a:t>キロにわたって被害</a:t>
            </a:r>
            <a:r>
              <a:rPr lang="ja-JP" altLang="en-US" dirty="0"/>
              <a:t>が出る。揺れや津波被害を受けた港湾が本格的に復旧するには</a:t>
            </a:r>
            <a:r>
              <a:rPr lang="en-US" altLang="ja-JP" dirty="0"/>
              <a:t>2</a:t>
            </a:r>
            <a:r>
              <a:rPr lang="ja-JP" altLang="en-US" dirty="0"/>
              <a:t>年以上</a:t>
            </a:r>
            <a:r>
              <a:rPr lang="ja-JP" altLang="en-US" dirty="0" smtClean="0"/>
              <a:t>かかる</a:t>
            </a:r>
            <a:endParaRPr lang="en-US" altLang="ja-JP" dirty="0" smtClean="0"/>
          </a:p>
          <a:p>
            <a:r>
              <a:rPr lang="ja-JP" altLang="en-US" dirty="0"/>
              <a:t>建物被害などによる</a:t>
            </a:r>
            <a:r>
              <a:rPr lang="ja-JP" altLang="en-US" dirty="0">
                <a:solidFill>
                  <a:srgbClr val="0000FF"/>
                </a:solidFill>
              </a:rPr>
              <a:t>廃棄物は最大で</a:t>
            </a:r>
            <a:r>
              <a:rPr lang="en-US" altLang="ja-JP" dirty="0">
                <a:solidFill>
                  <a:srgbClr val="0000FF"/>
                </a:solidFill>
              </a:rPr>
              <a:t>2</a:t>
            </a:r>
            <a:r>
              <a:rPr lang="ja-JP" altLang="en-US" dirty="0">
                <a:solidFill>
                  <a:srgbClr val="0000FF"/>
                </a:solidFill>
              </a:rPr>
              <a:t>億</a:t>
            </a:r>
            <a:r>
              <a:rPr lang="en-US" altLang="ja-JP" dirty="0">
                <a:solidFill>
                  <a:srgbClr val="0000FF"/>
                </a:solidFill>
              </a:rPr>
              <a:t>5</a:t>
            </a:r>
            <a:r>
              <a:rPr lang="ja-JP" altLang="en-US" dirty="0">
                <a:solidFill>
                  <a:srgbClr val="0000FF"/>
                </a:solidFill>
              </a:rPr>
              <a:t>千万トン</a:t>
            </a:r>
            <a:r>
              <a:rPr lang="ja-JP" altLang="en-US" dirty="0"/>
              <a:t>、津波で運ばれる土砂が</a:t>
            </a:r>
            <a:r>
              <a:rPr lang="en-US" altLang="ja-JP" dirty="0"/>
              <a:t>5900</a:t>
            </a:r>
            <a:r>
              <a:rPr lang="ja-JP" altLang="en-US" dirty="0"/>
              <a:t>万トンで計</a:t>
            </a:r>
            <a:r>
              <a:rPr lang="en-US" altLang="ja-JP" dirty="0"/>
              <a:t>3</a:t>
            </a:r>
            <a:r>
              <a:rPr lang="ja-JP" altLang="en-US" dirty="0"/>
              <a:t>億</a:t>
            </a:r>
            <a:r>
              <a:rPr lang="en-US" altLang="ja-JP" dirty="0"/>
              <a:t>1</a:t>
            </a:r>
            <a:r>
              <a:rPr lang="ja-JP" altLang="en-US" dirty="0"/>
              <a:t>千万トンと想定。</a:t>
            </a:r>
            <a:r>
              <a:rPr lang="en-US" altLang="ja-JP" dirty="0"/>
              <a:t>1</a:t>
            </a:r>
            <a:r>
              <a:rPr lang="ja-JP" altLang="en-US" dirty="0"/>
              <a:t>年後も処理が終わらない</a:t>
            </a:r>
            <a:endParaRPr kumimoji="1" lang="ja-JP" altLang="en-US" dirty="0"/>
          </a:p>
        </p:txBody>
      </p:sp>
    </p:spTree>
    <p:extLst>
      <p:ext uri="{BB962C8B-B14F-4D97-AF65-F5344CB8AC3E}">
        <p14:creationId xmlns:p14="http://schemas.microsoft.com/office/powerpoint/2010/main" val="32098969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0000FF"/>
                </a:solidFill>
              </a:rPr>
              <a:t>平常時から準備しておくべき対策</a:t>
            </a:r>
            <a:r>
              <a:rPr lang="ja-JP" altLang="en-US" dirty="0" smtClean="0"/>
              <a:t>と対策</a:t>
            </a:r>
            <a:r>
              <a:rPr lang="ja-JP" altLang="en-US" dirty="0"/>
              <a:t>実施の際に留意すべき事項</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建物の耐震化対策、居住空間内の「揺れへの強靭さ」を図る。</a:t>
            </a:r>
            <a:endParaRPr lang="en-US" altLang="ja-JP" dirty="0" smtClean="0"/>
          </a:p>
          <a:p>
            <a:pPr marL="0" indent="0">
              <a:buNone/>
            </a:pPr>
            <a:endParaRPr lang="en-US" altLang="ja-JP" dirty="0" smtClean="0"/>
          </a:p>
          <a:p>
            <a:r>
              <a:rPr lang="ja-JP" altLang="en-US" dirty="0"/>
              <a:t>津波</a:t>
            </a:r>
            <a:r>
              <a:rPr lang="ja-JP" altLang="en-US" dirty="0" smtClean="0"/>
              <a:t>からの人命の確保対策、安全な場所への迅速な避難のため、地域ごとにあらゆる手段を講じる。</a:t>
            </a:r>
            <a:endParaRPr lang="en-US" altLang="ja-JP" dirty="0" smtClean="0"/>
          </a:p>
          <a:p>
            <a:endParaRPr lang="en-US" altLang="ja-JP" dirty="0" smtClean="0"/>
          </a:p>
          <a:p>
            <a:r>
              <a:rPr lang="ja-JP" altLang="en-US" dirty="0" smtClean="0"/>
              <a:t>現時点で保有している部隊、利用可能な資機材、施設、防災拠点等を明らかにしたうえでそれを前提に具体的な応急対策活動を計画しておく。先のものの整備進捗を図る。</a:t>
            </a:r>
          </a:p>
          <a:p>
            <a:endParaRPr kumimoji="1" lang="ja-JP" altLang="en-US" dirty="0"/>
          </a:p>
        </p:txBody>
      </p:sp>
    </p:spTree>
    <p:extLst>
      <p:ext uri="{BB962C8B-B14F-4D97-AF65-F5344CB8AC3E}">
        <p14:creationId xmlns:p14="http://schemas.microsoft.com/office/powerpoint/2010/main" val="29934152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solidFill>
                  <a:srgbClr val="0000FF"/>
                </a:solidFill>
              </a:rPr>
              <a:t>地震発生時の応急対策</a:t>
            </a:r>
            <a:r>
              <a:rPr kumimoji="1" lang="ja-JP" altLang="en-US" dirty="0" smtClean="0"/>
              <a:t>と対策実施の際に留意すべき事項</a:t>
            </a:r>
            <a:endParaRPr kumimoji="1" lang="ja-JP" altLang="en-US" dirty="0"/>
          </a:p>
        </p:txBody>
      </p:sp>
      <p:sp>
        <p:nvSpPr>
          <p:cNvPr id="5" name="コンテンツ プレースホルダー 4"/>
          <p:cNvSpPr>
            <a:spLocks noGrp="1"/>
          </p:cNvSpPr>
          <p:nvPr>
            <p:ph idx="1"/>
          </p:nvPr>
        </p:nvSpPr>
        <p:spPr>
          <a:xfrm>
            <a:off x="1" y="1825624"/>
            <a:ext cx="12084626" cy="5032375"/>
          </a:xfrm>
        </p:spPr>
        <p:txBody>
          <a:bodyPr>
            <a:normAutofit fontScale="62500" lnSpcReduction="20000"/>
          </a:bodyPr>
          <a:lstStyle/>
          <a:p>
            <a:pPr>
              <a:lnSpc>
                <a:spcPct val="120000"/>
              </a:lnSpc>
            </a:pPr>
            <a:r>
              <a:rPr kumimoji="1" lang="ja-JP" altLang="en-US" dirty="0" smtClean="0"/>
              <a:t>緊急輸送ルートの通行確保：他の道路に優先して通行可否情報を遅滞なく集約し、防災関係機関間で情報共有し、通行の確保を行う。刻々と変化する被災情報・通行可否情報等を踏まえ、ルートの見直しなど柔軟に対応する。</a:t>
            </a:r>
            <a:endParaRPr kumimoji="1" lang="en-US" altLang="ja-JP" dirty="0" smtClean="0"/>
          </a:p>
          <a:p>
            <a:pPr>
              <a:lnSpc>
                <a:spcPct val="120000"/>
              </a:lnSpc>
            </a:pPr>
            <a:r>
              <a:rPr lang="ja-JP" altLang="en-US" dirty="0" smtClean="0"/>
              <a:t>救助・救急、消化活動：　被災地域に所在する警察・消防機関は、域内部隊を最大限導入して、活動に従事する。全国から応援部隊を投入する。　ヘリ・航空機を活用した空からの救出救助・消化活動をも想定し、そのための拠点を明らかにする。</a:t>
            </a:r>
            <a:endParaRPr lang="en-US" altLang="ja-JP" dirty="0" smtClean="0"/>
          </a:p>
          <a:p>
            <a:pPr>
              <a:lnSpc>
                <a:spcPct val="120000"/>
              </a:lnSpc>
            </a:pPr>
            <a:r>
              <a:rPr kumimoji="1" lang="ja-JP" altLang="en-US" dirty="0" smtClean="0"/>
              <a:t>医療活動：　医療チーム（</a:t>
            </a:r>
            <a:r>
              <a:rPr kumimoji="1" lang="en-US" altLang="ja-JP" dirty="0" smtClean="0"/>
              <a:t>DMAT</a:t>
            </a:r>
            <a:r>
              <a:rPr kumimoji="1" lang="ja-JP" altLang="en-US" dirty="0" smtClean="0"/>
              <a:t>等）による応援を迅速に行い、被災地において、救命に必要な最低限の対応が可能な医療体制を確保する。重症患者を被災地外に搬送し治療する体制を構築する。</a:t>
            </a:r>
            <a:endParaRPr kumimoji="1" lang="en-US" altLang="ja-JP" dirty="0" smtClean="0"/>
          </a:p>
          <a:p>
            <a:pPr>
              <a:lnSpc>
                <a:spcPct val="120000"/>
              </a:lnSpc>
            </a:pPr>
            <a:r>
              <a:rPr lang="ja-JP" altLang="en-US" dirty="0" smtClean="0"/>
              <a:t>物資調達</a:t>
            </a:r>
            <a:r>
              <a:rPr lang="en-US" altLang="ja-JP" dirty="0" smtClean="0"/>
              <a:t>:   </a:t>
            </a:r>
            <a:r>
              <a:rPr lang="ja-JP" altLang="en-US" dirty="0" smtClean="0"/>
              <a:t>避難所避難者への支援を中心に必要不可欠と見込まれる物資を調達し、被災地に緊急輸送する（プッシュ型支援）。被災府県は物資の必要</a:t>
            </a:r>
            <a:r>
              <a:rPr lang="ja-JP" altLang="en-US" dirty="0"/>
              <a:t>量</a:t>
            </a:r>
            <a:r>
              <a:rPr lang="ja-JP" altLang="en-US" dirty="0" smtClean="0"/>
              <a:t>を把握し必要に応じて国に要請する（プル型支援）。通常の民間経済活動として行われる生産・物流体制の維持・早期回復に十分配慮して行う。</a:t>
            </a:r>
            <a:endParaRPr lang="en-US" altLang="ja-JP" dirty="0" smtClean="0"/>
          </a:p>
          <a:p>
            <a:pPr>
              <a:lnSpc>
                <a:spcPct val="170000"/>
              </a:lnSpc>
            </a:pPr>
            <a:r>
              <a:rPr kumimoji="1" lang="ja-JP" altLang="en-US" dirty="0" smtClean="0"/>
              <a:t>燃料供給：石油の安定供給体制を早期に構築する。臨時の給油取扱施設の設置。海上を含む、輸送体制の確保。</a:t>
            </a:r>
            <a:endParaRPr kumimoji="1" lang="en-US" altLang="ja-JP" dirty="0" smtClean="0"/>
          </a:p>
          <a:p>
            <a:pPr>
              <a:lnSpc>
                <a:spcPct val="170000"/>
              </a:lnSpc>
            </a:pPr>
            <a:r>
              <a:rPr lang="ja-JP" altLang="en-US" dirty="0" smtClean="0"/>
              <a:t>防災拠点の設置：広域応援部隊の進出拠点、救助活動拠点、航空搬送拠点、広域物資輸送拠点、海上輸送拠点。</a:t>
            </a:r>
            <a:endParaRPr lang="en-US" altLang="ja-JP" dirty="0"/>
          </a:p>
          <a:p>
            <a:pPr>
              <a:lnSpc>
                <a:spcPct val="120000"/>
              </a:lnSpc>
            </a:pPr>
            <a:endParaRPr lang="en-US" altLang="ja-JP" dirty="0" smtClean="0"/>
          </a:p>
          <a:p>
            <a:pPr>
              <a:lnSpc>
                <a:spcPct val="120000"/>
              </a:lnSpc>
            </a:pPr>
            <a:endParaRPr lang="en-US" altLang="ja-JP" dirty="0" smtClean="0"/>
          </a:p>
          <a:p>
            <a:endParaRPr lang="en-US" altLang="ja-JP" dirty="0" smtClean="0"/>
          </a:p>
          <a:p>
            <a:endParaRPr lang="en-US" altLang="ja-JP" dirty="0" smtClean="0"/>
          </a:p>
          <a:p>
            <a:endParaRPr kumimoji="1" lang="en-US" altLang="ja-JP" dirty="0"/>
          </a:p>
          <a:p>
            <a:endParaRPr kumimoji="1" lang="ja-JP" altLang="en-US" dirty="0"/>
          </a:p>
        </p:txBody>
      </p:sp>
    </p:spTree>
    <p:extLst>
      <p:ext uri="{BB962C8B-B14F-4D97-AF65-F5344CB8AC3E}">
        <p14:creationId xmlns:p14="http://schemas.microsoft.com/office/powerpoint/2010/main" val="371858578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a:p>
        </p:txBody>
      </p:sp>
      <p:sp>
        <p:nvSpPr>
          <p:cNvPr id="5" name="コンテンツ プレースホルダー 4"/>
          <p:cNvSpPr>
            <a:spLocks noGrp="1"/>
          </p:cNvSpPr>
          <p:nvPr>
            <p:ph idx="1"/>
          </p:nvPr>
        </p:nvSpPr>
        <p:spPr/>
        <p:txBody>
          <a:bodyPr/>
          <a:lstStyle/>
          <a:p>
            <a:r>
              <a:rPr lang="ja-JP" altLang="en-US" dirty="0"/>
              <a:t>防災関係機関が具体的計画に基づく行動を開始していることを、内閣危機管理監が召集する緊急参集チームが確認する。</a:t>
            </a:r>
          </a:p>
          <a:p>
            <a:r>
              <a:rPr lang="ja-JP" altLang="en-US" dirty="0"/>
              <a:t>緊急災害対策本部を設置する。人命救助を第一とし活動に部隊の投入を行う。被害が特に大きいと見込まれる地域に対して応援部隊を重点的に投入。物資を全国から確保し、遅滞なく供給する。</a:t>
            </a:r>
          </a:p>
          <a:p>
            <a:r>
              <a:rPr lang="ja-JP" altLang="en-US" dirty="0"/>
              <a:t>緊急対策本部は、応援部隊の投入のための輸送手段の確保、交通規制や道路啓開等を通じて緊急車両の通行の確保など、総合調整を行う。</a:t>
            </a:r>
          </a:p>
          <a:p>
            <a:r>
              <a:rPr lang="ja-JP" altLang="en-US" dirty="0"/>
              <a:t>政府現地対策本部を設置する。諸活動の実施機関と連携し、災害応急対策の実施を推進する。</a:t>
            </a:r>
          </a:p>
          <a:p>
            <a:endParaRPr kumimoji="1" lang="ja-JP" altLang="en-US" dirty="0"/>
          </a:p>
        </p:txBody>
      </p:sp>
    </p:spTree>
    <p:extLst>
      <p:ext uri="{BB962C8B-B14F-4D97-AF65-F5344CB8AC3E}">
        <p14:creationId xmlns:p14="http://schemas.microsoft.com/office/powerpoint/2010/main" val="18079533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92D050"/>
          </a:solidFill>
        </p:spPr>
        <p:txBody>
          <a:bodyPr/>
          <a:lstStyle/>
          <a:p>
            <a:r>
              <a:rPr kumimoji="1" lang="ja-JP" altLang="en-US" dirty="0" smtClean="0"/>
              <a:t>自然環境への配慮</a:t>
            </a:r>
            <a:r>
              <a:rPr kumimoji="1" lang="en-US" altLang="ja-JP" dirty="0" smtClean="0"/>
              <a:t/>
            </a:r>
            <a:br>
              <a:rPr kumimoji="1" lang="en-US" altLang="ja-JP" dirty="0" smtClean="0"/>
            </a:br>
            <a:endParaRPr kumimoji="1" lang="ja-JP" altLang="en-US" dirty="0"/>
          </a:p>
        </p:txBody>
      </p:sp>
      <p:sp>
        <p:nvSpPr>
          <p:cNvPr id="4" name="テキス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8174056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多自然川づくり</a:t>
            </a:r>
            <a:endParaRPr kumimoji="1" lang="ja-JP" altLang="en-US" dirty="0"/>
          </a:p>
        </p:txBody>
      </p:sp>
      <p:sp>
        <p:nvSpPr>
          <p:cNvPr id="5" name="コンテンツ プレースホルダー 4"/>
          <p:cNvSpPr>
            <a:spLocks noGrp="1"/>
          </p:cNvSpPr>
          <p:nvPr>
            <p:ph idx="1"/>
          </p:nvPr>
        </p:nvSpPr>
        <p:spPr/>
        <p:txBody>
          <a:bodyPr/>
          <a:lstStyle/>
          <a:p>
            <a:pPr marL="0" indent="0">
              <a:lnSpc>
                <a:spcPct val="150000"/>
              </a:lnSpc>
              <a:buNone/>
            </a:pPr>
            <a:r>
              <a:rPr lang="ja-JP" altLang="en-US" dirty="0" smtClean="0"/>
              <a:t>１、河川全体の自然の営みを視野に入れた川づくりとすること。</a:t>
            </a:r>
            <a:endParaRPr lang="en-US" altLang="ja-JP" dirty="0" smtClean="0"/>
          </a:p>
          <a:p>
            <a:pPr marL="0" indent="0">
              <a:lnSpc>
                <a:spcPct val="100000"/>
              </a:lnSpc>
              <a:buNone/>
            </a:pPr>
            <a:r>
              <a:rPr kumimoji="1" lang="ja-JP" altLang="en-US" dirty="0" smtClean="0"/>
              <a:t>２、生物の生息・生育・繁殖環境を保全・創出することは、もちろんの</a:t>
            </a:r>
            <a:endParaRPr kumimoji="1" lang="en-US" altLang="ja-JP" dirty="0" smtClean="0"/>
          </a:p>
          <a:p>
            <a:pPr marL="0" indent="0">
              <a:lnSpc>
                <a:spcPct val="100000"/>
              </a:lnSpc>
              <a:buNone/>
            </a:pPr>
            <a:r>
              <a:rPr lang="ja-JP" altLang="en-US" dirty="0"/>
              <a:t>　</a:t>
            </a:r>
            <a:r>
              <a:rPr lang="ja-JP" altLang="en-US" dirty="0" smtClean="0"/>
              <a:t>　</a:t>
            </a:r>
            <a:r>
              <a:rPr kumimoji="1" lang="ja-JP" altLang="en-US" dirty="0" smtClean="0"/>
              <a:t>こと、地域の暮らしや歴史・文化と結びついた川づくりとすること。</a:t>
            </a:r>
            <a:endParaRPr kumimoji="1" lang="en-US" altLang="ja-JP" dirty="0" smtClean="0"/>
          </a:p>
          <a:p>
            <a:pPr marL="0" indent="0">
              <a:lnSpc>
                <a:spcPct val="150000"/>
              </a:lnSpc>
              <a:buNone/>
            </a:pPr>
            <a:r>
              <a:rPr kumimoji="1" lang="ja-JP" altLang="en-US" dirty="0" smtClean="0"/>
              <a:t>３、調査、計画、設計、施工、維持管理等の河川管理全般を視野に</a:t>
            </a:r>
            <a:endParaRPr kumimoji="1" lang="en-US" altLang="ja-JP" dirty="0" smtClean="0"/>
          </a:p>
          <a:p>
            <a:pPr marL="0" indent="0">
              <a:lnSpc>
                <a:spcPct val="100000"/>
              </a:lnSpc>
              <a:buNone/>
            </a:pPr>
            <a:r>
              <a:rPr lang="ja-JP" altLang="en-US" dirty="0"/>
              <a:t>　</a:t>
            </a:r>
            <a:r>
              <a:rPr lang="ja-JP" altLang="en-US" dirty="0" smtClean="0"/>
              <a:t>　</a:t>
            </a:r>
            <a:r>
              <a:rPr kumimoji="1" lang="ja-JP" altLang="en-US" dirty="0" smtClean="0"/>
              <a:t>入れた川づくりとすること。</a:t>
            </a:r>
            <a:endParaRPr kumimoji="1" lang="ja-JP" altLang="en-US" dirty="0"/>
          </a:p>
        </p:txBody>
      </p:sp>
    </p:spTree>
    <p:extLst>
      <p:ext uri="{BB962C8B-B14F-4D97-AF65-F5344CB8AC3E}">
        <p14:creationId xmlns:p14="http://schemas.microsoft.com/office/powerpoint/2010/main" val="29456426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留意すべき事項　</a:t>
            </a:r>
            <a:r>
              <a:rPr lang="en-US" altLang="ja-JP" dirty="0" smtClean="0"/>
              <a:t>1/2</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lang="ja-JP" altLang="en-US" dirty="0" smtClean="0"/>
              <a:t>平面</a:t>
            </a:r>
            <a:r>
              <a:rPr lang="ja-JP" altLang="en-US" dirty="0"/>
              <a:t>計画</a:t>
            </a:r>
            <a:r>
              <a:rPr lang="ja-JP" altLang="en-US" dirty="0" smtClean="0"/>
              <a:t>については、過度の整正又はショートカットは避ける。</a:t>
            </a:r>
            <a:endParaRPr lang="en-US" altLang="ja-JP" dirty="0" smtClean="0"/>
          </a:p>
          <a:p>
            <a:pPr marL="514350" indent="-514350">
              <a:buFont typeface="+mj-lt"/>
              <a:buAutoNum type="arabicPeriod"/>
            </a:pPr>
            <a:r>
              <a:rPr kumimoji="1" lang="ja-JP" altLang="en-US" dirty="0" smtClean="0"/>
              <a:t>縦断</a:t>
            </a:r>
            <a:r>
              <a:rPr kumimoji="1" lang="ja-JP" altLang="en-US" dirty="0"/>
              <a:t>計画</a:t>
            </a:r>
            <a:r>
              <a:rPr kumimoji="1" lang="ja-JP" altLang="en-US" dirty="0" smtClean="0"/>
              <a:t>については、掘削等による河床材料や縦断形の変化や床止め等の横断工作物の採用は極力避ける。</a:t>
            </a:r>
            <a:endParaRPr kumimoji="1" lang="en-US" altLang="ja-JP" dirty="0" smtClean="0"/>
          </a:p>
          <a:p>
            <a:pPr marL="514350" indent="-514350">
              <a:buFont typeface="+mj-lt"/>
              <a:buAutoNum type="arabicPeriod"/>
            </a:pPr>
            <a:r>
              <a:rPr lang="ja-JP" altLang="en-US" dirty="0" smtClean="0"/>
              <a:t>横断</a:t>
            </a:r>
            <a:r>
              <a:rPr lang="ja-JP" altLang="en-US" dirty="0"/>
              <a:t>計画</a:t>
            </a:r>
            <a:r>
              <a:rPr lang="ja-JP" altLang="en-US" dirty="0" smtClean="0"/>
              <a:t>については、標準横断形による上下流一律の画一的形状での整備は避け、川幅をできるだけ広く確保するように努める</a:t>
            </a:r>
            <a:endParaRPr lang="en-US" altLang="ja-JP" dirty="0" smtClean="0"/>
          </a:p>
          <a:p>
            <a:pPr marL="514350" indent="-514350">
              <a:buFont typeface="+mj-lt"/>
              <a:buAutoNum type="arabicPeriod"/>
            </a:pPr>
            <a:r>
              <a:rPr kumimoji="1" lang="ja-JP" altLang="en-US" dirty="0"/>
              <a:t>護岸</a:t>
            </a:r>
            <a:r>
              <a:rPr kumimoji="1" lang="ja-JP" altLang="en-US" dirty="0" smtClean="0"/>
              <a:t>については、水利特性、後背地の地形・地質・土地利用などを十分踏まえた上で、必要最小限の設置区間とする。生物の生息・生育・繁殖環境、多様な河川景観に配慮した適切な工法とする。</a:t>
            </a:r>
            <a:endParaRPr kumimoji="1" lang="ja-JP" altLang="en-US" dirty="0"/>
          </a:p>
        </p:txBody>
      </p:sp>
    </p:spTree>
    <p:extLst>
      <p:ext uri="{BB962C8B-B14F-4D97-AF65-F5344CB8AC3E}">
        <p14:creationId xmlns:p14="http://schemas.microsoft.com/office/powerpoint/2010/main" val="22369846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留意すべき事項　</a:t>
            </a:r>
            <a:r>
              <a:rPr lang="en-US" altLang="ja-JP" dirty="0" smtClean="0"/>
              <a:t>2/2</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514350" indent="-514350">
              <a:lnSpc>
                <a:spcPct val="110000"/>
              </a:lnSpc>
              <a:buAutoNum type="arabicPeriod" startAt="5"/>
            </a:pPr>
            <a:r>
              <a:rPr lang="ja-JP" altLang="en-US" dirty="0" smtClean="0"/>
              <a:t>本川と支川又は水路との合流部分については、水面や河床の連続性を確保するよう努める。落差工を設置せざるを得ない場合には、水生生物の自由な移動を確保するための工夫を行う。</a:t>
            </a:r>
            <a:endParaRPr lang="en-US" altLang="ja-JP" dirty="0" smtClean="0"/>
          </a:p>
          <a:p>
            <a:pPr marL="514350" indent="-514350">
              <a:lnSpc>
                <a:spcPct val="110000"/>
              </a:lnSpc>
              <a:buAutoNum type="arabicPeriod" startAt="5"/>
            </a:pPr>
            <a:r>
              <a:rPr lang="ja-JP" altLang="en-US" dirty="0" smtClean="0"/>
              <a:t>河川管理通路の設置については、山付き部や河畔林が連続する区間等の良好な自然環境を保全するとともに、川との横断方面の連続性が保全されるよう、平面計画に柔軟性を持たせる等の工夫を行う。</a:t>
            </a:r>
            <a:endParaRPr lang="en-US" altLang="ja-JP" dirty="0" smtClean="0"/>
          </a:p>
          <a:p>
            <a:pPr marL="514350" indent="-514350">
              <a:lnSpc>
                <a:spcPct val="110000"/>
              </a:lnSpc>
              <a:buAutoNum type="arabicPeriod" startAt="5"/>
            </a:pPr>
            <a:r>
              <a:rPr lang="ja-JP" altLang="en-US" dirty="0" smtClean="0"/>
              <a:t>堰・水門・樋門等の人工構造物の設置については、地域の歴史・文化、周辺景観との調和に配慮した配置・設計を行う。</a:t>
            </a:r>
            <a:endParaRPr lang="en-US" altLang="ja-JP" dirty="0" smtClean="0"/>
          </a:p>
          <a:p>
            <a:pPr marL="514350" indent="-514350">
              <a:lnSpc>
                <a:spcPct val="110000"/>
              </a:lnSpc>
              <a:buAutoNum type="arabicPeriod" startAt="5"/>
            </a:pPr>
            <a:r>
              <a:rPr lang="ja-JP" altLang="en-US" dirty="0" smtClean="0"/>
              <a:t>瀬と淵、ワンド、河畔林等の現存する良好な環境資源をできるだけ保全する。</a:t>
            </a:r>
            <a:endParaRPr lang="en-US" altLang="ja-JP" dirty="0" smtClean="0"/>
          </a:p>
          <a:p>
            <a:pPr marL="514350" indent="-514350">
              <a:buAutoNum type="arabicPeriod" startAt="5"/>
            </a:pPr>
            <a:endParaRPr lang="en-US" altLang="ja-JP" dirty="0"/>
          </a:p>
          <a:p>
            <a:pPr marL="514350" indent="-514350">
              <a:buAutoNum type="arabicPeriod" startAt="5"/>
            </a:pPr>
            <a:endParaRPr lang="en-US" altLang="ja-JP" dirty="0" smtClean="0"/>
          </a:p>
        </p:txBody>
      </p:sp>
    </p:spTree>
    <p:extLst>
      <p:ext uri="{BB962C8B-B14F-4D97-AF65-F5344CB8AC3E}">
        <p14:creationId xmlns:p14="http://schemas.microsoft.com/office/powerpoint/2010/main" val="1645542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solidFill>
            <a:srgbClr val="92D050"/>
          </a:solidFill>
        </p:spPr>
        <p:txBody>
          <a:bodyPr/>
          <a:lstStyle/>
          <a:p>
            <a:r>
              <a:rPr kumimoji="1" lang="ja-JP" altLang="en-US" dirty="0" smtClean="0"/>
              <a:t>維持管理</a:t>
            </a:r>
            <a:r>
              <a:rPr kumimoji="1" lang="en-US" altLang="ja-JP" dirty="0" smtClean="0"/>
              <a:t/>
            </a:r>
            <a:br>
              <a:rPr kumimoji="1" lang="en-US" altLang="ja-JP" dirty="0" smtClean="0"/>
            </a:b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3689813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美しく自然豊かな国土の形成のため自然環境への配慮（河川・砂防及び海岸・海洋分野の施設整備）　</a:t>
            </a:r>
            <a:r>
              <a:rPr kumimoji="1" lang="en-US" altLang="ja-JP" sz="3200" dirty="0" smtClean="0"/>
              <a:t>1/2</a:t>
            </a:r>
            <a:endParaRPr kumimoji="1" lang="ja-JP" altLang="en-US" sz="3200"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１、影響を受ける自然環境の要素とその影響の過程</a:t>
            </a:r>
            <a:endParaRPr kumimoji="1" lang="en-US" altLang="ja-JP" dirty="0" smtClean="0"/>
          </a:p>
          <a:p>
            <a:pPr marL="0" indent="0">
              <a:buNone/>
            </a:pPr>
            <a:r>
              <a:rPr lang="ja-JP" altLang="en-US" dirty="0"/>
              <a:t>　</a:t>
            </a:r>
            <a:r>
              <a:rPr lang="ja-JP" altLang="en-US" dirty="0" smtClean="0"/>
              <a:t>１、生物の生息・育成・繁殖環境</a:t>
            </a:r>
            <a:endParaRPr lang="en-US" altLang="ja-JP" dirty="0" smtClean="0"/>
          </a:p>
          <a:p>
            <a:pPr marL="0" indent="0">
              <a:buNone/>
            </a:pPr>
            <a:r>
              <a:rPr kumimoji="1" lang="ja-JP" altLang="en-US" dirty="0"/>
              <a:t>　</a:t>
            </a:r>
            <a:r>
              <a:rPr kumimoji="1" lang="ja-JP" altLang="en-US" dirty="0" smtClean="0"/>
              <a:t>２、地域の暮らしや歴史・文化</a:t>
            </a:r>
            <a:endParaRPr kumimoji="1" lang="en-US" altLang="ja-JP" dirty="0" smtClean="0"/>
          </a:p>
          <a:p>
            <a:pPr marL="0" indent="0">
              <a:buNone/>
            </a:pPr>
            <a:r>
              <a:rPr lang="ja-JP" altLang="en-US" dirty="0"/>
              <a:t>　</a:t>
            </a:r>
            <a:r>
              <a:rPr lang="ja-JP" altLang="en-US" dirty="0" smtClean="0"/>
              <a:t>３、河川全体の自然の営み</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8422622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solidFill>
                  <a:prstClr val="black"/>
                </a:solidFill>
              </a:rPr>
              <a:t>美しく自然豊かな国土の形成のため自然環境への配慮（河川・砂防及び海岸・海洋分野の施設整備）　</a:t>
            </a:r>
            <a:r>
              <a:rPr lang="en-US" altLang="ja-JP" sz="3200" dirty="0">
                <a:solidFill>
                  <a:prstClr val="black"/>
                </a:solidFill>
              </a:rPr>
              <a:t>2</a:t>
            </a:r>
            <a:r>
              <a:rPr lang="en-US" altLang="ja-JP" sz="3200" dirty="0" smtClean="0">
                <a:solidFill>
                  <a:prstClr val="black"/>
                </a:solidFill>
              </a:rPr>
              <a:t>/2</a:t>
            </a:r>
            <a:endParaRPr kumimoji="1" lang="ja-JP" altLang="en-US" dirty="0"/>
          </a:p>
        </p:txBody>
      </p:sp>
      <p:sp>
        <p:nvSpPr>
          <p:cNvPr id="3" name="コンテンツ プレースホルダー 2"/>
          <p:cNvSpPr>
            <a:spLocks noGrp="1"/>
          </p:cNvSpPr>
          <p:nvPr>
            <p:ph idx="1"/>
          </p:nvPr>
        </p:nvSpPr>
        <p:spPr>
          <a:xfrm>
            <a:off x="838200" y="1825624"/>
            <a:ext cx="10515600" cy="4668693"/>
          </a:xfrm>
        </p:spPr>
        <p:txBody>
          <a:bodyPr>
            <a:normAutofit fontScale="85000" lnSpcReduction="10000"/>
          </a:bodyPr>
          <a:lstStyle/>
          <a:p>
            <a:pPr marL="0" indent="0">
              <a:lnSpc>
                <a:spcPct val="120000"/>
              </a:lnSpc>
              <a:buNone/>
            </a:pPr>
            <a:r>
              <a:rPr kumimoji="1" lang="en-US" altLang="ja-JP" dirty="0" smtClean="0"/>
              <a:t>2. </a:t>
            </a:r>
            <a:r>
              <a:rPr lang="ja-JP" altLang="en-US" dirty="0"/>
              <a:t>施設</a:t>
            </a:r>
            <a:r>
              <a:rPr lang="ja-JP" altLang="en-US" dirty="0" smtClean="0"/>
              <a:t>の計画・設計・施工の各段階において、自然環境の保全・回復・創出の観点から留意すべき事項。</a:t>
            </a:r>
            <a:endParaRPr lang="en-US" altLang="ja-JP" dirty="0" smtClean="0"/>
          </a:p>
          <a:p>
            <a:pPr marL="0" indent="0">
              <a:lnSpc>
                <a:spcPct val="120000"/>
              </a:lnSpc>
              <a:buNone/>
            </a:pPr>
            <a:r>
              <a:rPr lang="ja-JP" altLang="en-US" dirty="0" smtClean="0"/>
              <a:t>２－１、計画</a:t>
            </a:r>
            <a:endParaRPr lang="en-US" altLang="ja-JP" dirty="0" smtClean="0"/>
          </a:p>
          <a:p>
            <a:pPr marL="0" indent="0">
              <a:lnSpc>
                <a:spcPct val="120000"/>
              </a:lnSpc>
              <a:buNone/>
            </a:pPr>
            <a:r>
              <a:rPr lang="ja-JP" altLang="en-US" dirty="0"/>
              <a:t>　</a:t>
            </a:r>
            <a:r>
              <a:rPr lang="ja-JP" altLang="en-US" dirty="0" smtClean="0"/>
              <a:t>　現況流路を基本とする（瀬と淵の維持）：保全</a:t>
            </a:r>
            <a:endParaRPr lang="en-US" altLang="ja-JP" dirty="0" smtClean="0"/>
          </a:p>
          <a:p>
            <a:pPr marL="0" indent="0">
              <a:lnSpc>
                <a:spcPct val="120000"/>
              </a:lnSpc>
              <a:buNone/>
            </a:pPr>
            <a:r>
              <a:rPr lang="ja-JP" altLang="en-US" dirty="0"/>
              <a:t>　</a:t>
            </a:r>
            <a:r>
              <a:rPr lang="ja-JP" altLang="en-US" dirty="0" smtClean="0"/>
              <a:t>　河積の拡大は拡幅を基本とする：</a:t>
            </a:r>
            <a:endParaRPr lang="en-US" altLang="ja-JP" dirty="0" smtClean="0"/>
          </a:p>
          <a:p>
            <a:pPr marL="0" indent="0">
              <a:lnSpc>
                <a:spcPct val="120000"/>
              </a:lnSpc>
              <a:buNone/>
            </a:pPr>
            <a:r>
              <a:rPr lang="ja-JP" altLang="en-US" dirty="0"/>
              <a:t>　</a:t>
            </a:r>
            <a:r>
              <a:rPr lang="ja-JP" altLang="en-US" dirty="0" smtClean="0"/>
              <a:t>　片側</a:t>
            </a:r>
            <a:r>
              <a:rPr lang="ja-JP" altLang="en-US" dirty="0"/>
              <a:t>拡幅</a:t>
            </a:r>
            <a:r>
              <a:rPr lang="ja-JP" altLang="en-US" dirty="0" smtClean="0"/>
              <a:t>を基本とする（山付き</a:t>
            </a:r>
            <a:r>
              <a:rPr lang="ja-JP" altLang="en-US" dirty="0"/>
              <a:t>部や河畔林が、連続する区間を</a:t>
            </a:r>
            <a:r>
              <a:rPr lang="ja-JP" altLang="en-US" dirty="0" smtClean="0"/>
              <a:t>保全）：</a:t>
            </a:r>
            <a:r>
              <a:rPr lang="ja-JP" altLang="en-US" dirty="0"/>
              <a:t>保全</a:t>
            </a:r>
          </a:p>
          <a:p>
            <a:pPr marL="0" indent="0">
              <a:lnSpc>
                <a:spcPct val="120000"/>
              </a:lnSpc>
              <a:buNone/>
            </a:pPr>
            <a:r>
              <a:rPr lang="ja-JP" altLang="en-US" dirty="0" smtClean="0"/>
              <a:t>　　横断形は河床幅を十分に確保する</a:t>
            </a:r>
            <a:r>
              <a:rPr lang="ja-JP" altLang="en-US" dirty="0">
                <a:solidFill>
                  <a:prstClr val="black"/>
                </a:solidFill>
              </a:rPr>
              <a:t>（瀬と淵の維持） </a:t>
            </a:r>
            <a:r>
              <a:rPr lang="ja-JP" altLang="en-US" dirty="0" smtClean="0"/>
              <a:t>。</a:t>
            </a:r>
            <a:endParaRPr lang="en-US" altLang="ja-JP" dirty="0" smtClean="0"/>
          </a:p>
          <a:p>
            <a:pPr marL="0" indent="0">
              <a:lnSpc>
                <a:spcPct val="120000"/>
              </a:lnSpc>
              <a:buNone/>
            </a:pPr>
            <a:r>
              <a:rPr lang="ja-JP" altLang="en-US" dirty="0"/>
              <a:t>　</a:t>
            </a:r>
            <a:r>
              <a:rPr lang="ja-JP" altLang="en-US" dirty="0" smtClean="0"/>
              <a:t>　水生生物の自由な活動を確保のため、合流部分の水面や河床の連続性を確保するよう努める（平面・縦断計画）：保全、回復、創出　</a:t>
            </a:r>
            <a:endParaRPr lang="en-US" altLang="ja-JP" dirty="0" smtClean="0"/>
          </a:p>
          <a:p>
            <a:pPr marL="0" indent="0">
              <a:lnSpc>
                <a:spcPct val="120000"/>
              </a:lnSpc>
              <a:buNone/>
            </a:pPr>
            <a:endParaRPr kumimoji="1" lang="en-US" altLang="ja-JP" dirty="0" smtClean="0"/>
          </a:p>
        </p:txBody>
      </p:sp>
    </p:spTree>
    <p:extLst>
      <p:ext uri="{BB962C8B-B14F-4D97-AF65-F5344CB8AC3E}">
        <p14:creationId xmlns:p14="http://schemas.microsoft.com/office/powerpoint/2010/main" val="33123276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a:solidFill>
                  <a:prstClr val="black"/>
                </a:solidFill>
              </a:rPr>
              <a:t>美しく自然豊かな国土の形成のため自然環境への配慮（河川・砂防及び海岸・海洋分野の施設整備）　</a:t>
            </a:r>
            <a:r>
              <a:rPr lang="en-US" altLang="ja-JP" sz="3200" dirty="0" smtClean="0">
                <a:solidFill>
                  <a:prstClr val="black"/>
                </a:solidFill>
              </a:rPr>
              <a:t>3/2</a:t>
            </a:r>
            <a:endParaRPr kumimoji="1" lang="ja-JP" altLang="en-US" dirty="0"/>
          </a:p>
        </p:txBody>
      </p:sp>
      <p:sp>
        <p:nvSpPr>
          <p:cNvPr id="3" name="コンテンツ プレースホルダー 2"/>
          <p:cNvSpPr>
            <a:spLocks noGrp="1"/>
          </p:cNvSpPr>
          <p:nvPr>
            <p:ph idx="1"/>
          </p:nvPr>
        </p:nvSpPr>
        <p:spPr>
          <a:xfrm>
            <a:off x="838200" y="1558636"/>
            <a:ext cx="10515600" cy="5049981"/>
          </a:xfrm>
        </p:spPr>
        <p:txBody>
          <a:bodyPr/>
          <a:lstStyle/>
          <a:p>
            <a:pPr marL="0" lvl="0" indent="0">
              <a:lnSpc>
                <a:spcPct val="120000"/>
              </a:lnSpc>
              <a:buNone/>
            </a:pPr>
            <a:r>
              <a:rPr lang="ja-JP" altLang="en-US" sz="2400" dirty="0">
                <a:solidFill>
                  <a:prstClr val="black"/>
                </a:solidFill>
              </a:rPr>
              <a:t>２－２、設計</a:t>
            </a:r>
            <a:endParaRPr lang="en-US" altLang="ja-JP" sz="2400" dirty="0">
              <a:solidFill>
                <a:prstClr val="black"/>
              </a:solidFill>
            </a:endParaRPr>
          </a:p>
          <a:p>
            <a:pPr marL="0" lvl="0" indent="0">
              <a:lnSpc>
                <a:spcPct val="120000"/>
              </a:lnSpc>
              <a:buNone/>
            </a:pPr>
            <a:r>
              <a:rPr lang="ja-JP" altLang="en-US" sz="2400" dirty="0">
                <a:solidFill>
                  <a:prstClr val="black"/>
                </a:solidFill>
              </a:rPr>
              <a:t>　　自然な河岸・水際部の形成：縦断的・横断的に自然な変化をもたせる</a:t>
            </a:r>
            <a:r>
              <a:rPr lang="ja-JP" altLang="en-US" sz="2400" dirty="0" smtClean="0">
                <a:solidFill>
                  <a:prstClr val="black"/>
                </a:solidFill>
              </a:rPr>
              <a:t>。</a:t>
            </a:r>
            <a:endParaRPr lang="en-US" altLang="ja-JP" sz="2400" dirty="0" smtClean="0">
              <a:solidFill>
                <a:prstClr val="black"/>
              </a:solidFill>
            </a:endParaRPr>
          </a:p>
          <a:p>
            <a:pPr marL="0" lvl="0" indent="0">
              <a:lnSpc>
                <a:spcPct val="120000"/>
              </a:lnSpc>
              <a:buNone/>
            </a:pPr>
            <a:r>
              <a:rPr lang="ja-JP" altLang="en-US" sz="2400" dirty="0">
                <a:solidFill>
                  <a:prstClr val="black"/>
                </a:solidFill>
              </a:rPr>
              <a:t>　　</a:t>
            </a:r>
            <a:r>
              <a:rPr lang="ja-JP" altLang="en-US" sz="2400" dirty="0" smtClean="0">
                <a:solidFill>
                  <a:prstClr val="black"/>
                </a:solidFill>
              </a:rPr>
              <a:t>生物の生息・生育・繁殖空間となりうる空隙を持たす。のり面の湿潤状態を保つ（透水性・保水性を持たす）。生物の移動経路に配慮する。</a:t>
            </a:r>
            <a:endParaRPr lang="en-US" altLang="ja-JP" sz="2400" dirty="0" smtClean="0">
              <a:solidFill>
                <a:prstClr val="black"/>
              </a:solidFill>
            </a:endParaRPr>
          </a:p>
          <a:p>
            <a:pPr marL="0" lvl="0" indent="0">
              <a:lnSpc>
                <a:spcPct val="120000"/>
              </a:lnSpc>
              <a:buNone/>
            </a:pPr>
            <a:r>
              <a:rPr lang="ja-JP" altLang="en-US" sz="2400" dirty="0">
                <a:solidFill>
                  <a:prstClr val="black"/>
                </a:solidFill>
              </a:rPr>
              <a:t>　　堰・水門・樋門等の人工構造物の設置については、地域の歴史・文化、周辺景観との調和に配慮した配置・設計を行う</a:t>
            </a:r>
            <a:r>
              <a:rPr lang="ja-JP" altLang="en-US" sz="2400" dirty="0" smtClean="0">
                <a:solidFill>
                  <a:prstClr val="black"/>
                </a:solidFill>
              </a:rPr>
              <a:t>。</a:t>
            </a:r>
            <a:endParaRPr lang="en-US" altLang="ja-JP" sz="2400" dirty="0" smtClean="0">
              <a:solidFill>
                <a:prstClr val="black"/>
              </a:solidFill>
            </a:endParaRPr>
          </a:p>
          <a:p>
            <a:pPr marL="0" lvl="0" indent="0">
              <a:lnSpc>
                <a:spcPct val="120000"/>
              </a:lnSpc>
              <a:buNone/>
            </a:pPr>
            <a:r>
              <a:rPr lang="ja-JP" altLang="en-US" sz="2400" dirty="0">
                <a:solidFill>
                  <a:prstClr val="black"/>
                </a:solidFill>
              </a:rPr>
              <a:t>　　必要最小限の区間で護岸設置：</a:t>
            </a:r>
            <a:r>
              <a:rPr lang="ja-JP" altLang="en-US" sz="2400" dirty="0" smtClean="0">
                <a:solidFill>
                  <a:prstClr val="black"/>
                </a:solidFill>
              </a:rPr>
              <a:t>保全</a:t>
            </a:r>
            <a:endParaRPr lang="en-US" altLang="ja-JP" sz="2400" dirty="0" smtClean="0">
              <a:solidFill>
                <a:prstClr val="black"/>
              </a:solidFill>
            </a:endParaRPr>
          </a:p>
          <a:p>
            <a:pPr marL="0" lvl="0" indent="0">
              <a:lnSpc>
                <a:spcPct val="120000"/>
              </a:lnSpc>
              <a:buNone/>
            </a:pPr>
            <a:r>
              <a:rPr lang="ja-JP" altLang="en-US" sz="2400" dirty="0">
                <a:solidFill>
                  <a:prstClr val="black"/>
                </a:solidFill>
              </a:rPr>
              <a:t>　</a:t>
            </a:r>
            <a:r>
              <a:rPr lang="ja-JP" altLang="en-US" sz="2400" dirty="0" smtClean="0">
                <a:solidFill>
                  <a:prstClr val="black"/>
                </a:solidFill>
              </a:rPr>
              <a:t>　河床幅を広めに設定し、流水の作用による変化を許容する。</a:t>
            </a:r>
            <a:endParaRPr lang="en-US" altLang="ja-JP" sz="2400" dirty="0" smtClean="0">
              <a:solidFill>
                <a:prstClr val="black"/>
              </a:solidFill>
            </a:endParaRPr>
          </a:p>
          <a:p>
            <a:pPr marL="0" lvl="0" indent="0">
              <a:lnSpc>
                <a:spcPct val="120000"/>
              </a:lnSpc>
              <a:buNone/>
            </a:pPr>
            <a:r>
              <a:rPr lang="ja-JP" altLang="en-US" sz="2400" dirty="0">
                <a:solidFill>
                  <a:prstClr val="black"/>
                </a:solidFill>
              </a:rPr>
              <a:t>　</a:t>
            </a:r>
            <a:r>
              <a:rPr lang="ja-JP" altLang="en-US" sz="2400" dirty="0" smtClean="0">
                <a:solidFill>
                  <a:prstClr val="black"/>
                </a:solidFill>
              </a:rPr>
              <a:t>　根固め工は、現況の淵の深さを保全する高さに設置する。</a:t>
            </a:r>
            <a:endParaRPr lang="en-US" altLang="ja-JP" sz="2400" dirty="0" smtClean="0">
              <a:solidFill>
                <a:prstClr val="black"/>
              </a:solidFill>
            </a:endParaRPr>
          </a:p>
          <a:p>
            <a:pPr marL="0" lvl="0" indent="0">
              <a:lnSpc>
                <a:spcPct val="120000"/>
              </a:lnSpc>
              <a:buNone/>
            </a:pPr>
            <a:endParaRPr lang="ja-JP" altLang="en-US" sz="2400" dirty="0">
              <a:solidFill>
                <a:prstClr val="black"/>
              </a:solidFill>
            </a:endParaRPr>
          </a:p>
          <a:p>
            <a:pPr marL="0" lvl="0" indent="0">
              <a:lnSpc>
                <a:spcPct val="120000"/>
              </a:lnSpc>
              <a:buNone/>
            </a:pPr>
            <a:endParaRPr lang="ja-JP" altLang="en-US" sz="2400" dirty="0">
              <a:solidFill>
                <a:prstClr val="black"/>
              </a:solidFill>
            </a:endParaRPr>
          </a:p>
          <a:p>
            <a:pPr marL="0" lvl="0" indent="0">
              <a:lnSpc>
                <a:spcPct val="120000"/>
              </a:lnSpc>
              <a:buNone/>
            </a:pPr>
            <a:endParaRPr lang="en-US" altLang="ja-JP" sz="2400" dirty="0" smtClean="0">
              <a:solidFill>
                <a:prstClr val="black"/>
              </a:solidFill>
            </a:endParaRPr>
          </a:p>
          <a:p>
            <a:pPr marL="0" lvl="0" indent="0">
              <a:lnSpc>
                <a:spcPct val="120000"/>
              </a:lnSpc>
              <a:buNone/>
            </a:pPr>
            <a:endParaRPr lang="en-US" altLang="ja-JP" sz="2400" dirty="0">
              <a:solidFill>
                <a:prstClr val="black"/>
              </a:solidFill>
            </a:endParaRPr>
          </a:p>
          <a:p>
            <a:endParaRPr kumimoji="1" lang="ja-JP" altLang="en-US" dirty="0"/>
          </a:p>
        </p:txBody>
      </p:sp>
    </p:spTree>
    <p:extLst>
      <p:ext uri="{BB962C8B-B14F-4D97-AF65-F5344CB8AC3E}">
        <p14:creationId xmlns:p14="http://schemas.microsoft.com/office/powerpoint/2010/main" val="2440135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a:solidFill>
                  <a:prstClr val="black"/>
                </a:solidFill>
              </a:rPr>
              <a:t>美しく自然豊かな国土の形成のため自然環境への配慮（河川・砂防及び海岸・海洋分野の施設整備）　</a:t>
            </a:r>
            <a:r>
              <a:rPr lang="en-US" altLang="ja-JP" sz="3200" dirty="0" smtClean="0">
                <a:solidFill>
                  <a:prstClr val="black"/>
                </a:solidFill>
              </a:rPr>
              <a:t>4/2</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lvl="0" indent="0">
              <a:buNone/>
            </a:pPr>
            <a:r>
              <a:rPr lang="ja-JP" altLang="en-US" sz="2200" dirty="0">
                <a:solidFill>
                  <a:prstClr val="black"/>
                </a:solidFill>
              </a:rPr>
              <a:t>２－３、施工</a:t>
            </a:r>
            <a:endParaRPr lang="en-US" altLang="ja-JP" sz="2200" dirty="0">
              <a:solidFill>
                <a:prstClr val="black"/>
              </a:solidFill>
            </a:endParaRPr>
          </a:p>
          <a:p>
            <a:pPr marL="0" lvl="0" indent="0">
              <a:buNone/>
            </a:pPr>
            <a:r>
              <a:rPr lang="ja-JP" altLang="en-US" sz="2200" dirty="0">
                <a:solidFill>
                  <a:prstClr val="black"/>
                </a:solidFill>
              </a:rPr>
              <a:t>　　河床を掘削する場合は、平坦な河床とはせずに、河床に形成</a:t>
            </a:r>
            <a:r>
              <a:rPr lang="ja-JP" altLang="en-US" sz="2200" dirty="0" smtClean="0">
                <a:solidFill>
                  <a:prstClr val="black"/>
                </a:solidFill>
              </a:rPr>
              <a:t>されたみお筋や縦横断方向の地形（瀬・淵などの凸凹）を平行移動（スライドダウン）させ、元の形状に近い形で整備する。</a:t>
            </a:r>
            <a:endParaRPr lang="en-US" altLang="ja-JP" sz="2200" dirty="0" smtClean="0">
              <a:solidFill>
                <a:prstClr val="black"/>
              </a:solidFill>
            </a:endParaRPr>
          </a:p>
          <a:p>
            <a:pPr marL="0" lvl="0" indent="0">
              <a:buNone/>
            </a:pPr>
            <a:r>
              <a:rPr lang="ja-JP" altLang="en-US" sz="2200" dirty="0">
                <a:solidFill>
                  <a:prstClr val="black"/>
                </a:solidFill>
              </a:rPr>
              <a:t>　</a:t>
            </a:r>
            <a:r>
              <a:rPr lang="ja-JP" altLang="en-US" sz="2200" dirty="0" smtClean="0">
                <a:solidFill>
                  <a:prstClr val="black"/>
                </a:solidFill>
              </a:rPr>
              <a:t>　過去に改修され、単調な河床になっている場合は、その川の未改修区間や近傍の良好な河川を参考に、</a:t>
            </a:r>
            <a:r>
              <a:rPr lang="ja-JP" altLang="en-US" sz="2200" dirty="0" err="1" smtClean="0">
                <a:solidFill>
                  <a:prstClr val="black"/>
                </a:solidFill>
              </a:rPr>
              <a:t>み</a:t>
            </a:r>
            <a:r>
              <a:rPr lang="ja-JP" altLang="en-US" sz="2200" dirty="0" smtClean="0">
                <a:solidFill>
                  <a:prstClr val="black"/>
                </a:solidFill>
              </a:rPr>
              <a:t>お筋を形成し、そのみお筋を蛇行させるなど河川環境の向上を図る。</a:t>
            </a:r>
            <a:endParaRPr lang="en-US" altLang="ja-JP" sz="2200" dirty="0" smtClean="0">
              <a:solidFill>
                <a:prstClr val="black"/>
              </a:solidFill>
            </a:endParaRPr>
          </a:p>
          <a:p>
            <a:pPr marL="0" lvl="0" indent="0">
              <a:buNone/>
            </a:pPr>
            <a:r>
              <a:rPr lang="ja-JP" altLang="en-US" sz="2200" dirty="0">
                <a:solidFill>
                  <a:prstClr val="black"/>
                </a:solidFill>
              </a:rPr>
              <a:t>　</a:t>
            </a:r>
            <a:r>
              <a:rPr lang="ja-JP" altLang="en-US" sz="2200" dirty="0" smtClean="0">
                <a:solidFill>
                  <a:prstClr val="black"/>
                </a:solidFill>
              </a:rPr>
              <a:t>　巨礫等は存置する。</a:t>
            </a:r>
            <a:endParaRPr lang="en-US" altLang="ja-JP" sz="2200" dirty="0" smtClean="0">
              <a:solidFill>
                <a:prstClr val="black"/>
              </a:solidFill>
            </a:endParaRPr>
          </a:p>
          <a:p>
            <a:pPr marL="0" lvl="0" indent="0">
              <a:lnSpc>
                <a:spcPct val="120000"/>
              </a:lnSpc>
              <a:buNone/>
            </a:pPr>
            <a:r>
              <a:rPr lang="ja-JP" altLang="en-US" sz="2200" dirty="0">
                <a:solidFill>
                  <a:prstClr val="black"/>
                </a:solidFill>
              </a:rPr>
              <a:t>　</a:t>
            </a:r>
            <a:r>
              <a:rPr lang="ja-JP" altLang="en-US" sz="2200" dirty="0" smtClean="0">
                <a:solidFill>
                  <a:prstClr val="black"/>
                </a:solidFill>
              </a:rPr>
              <a:t>　</a:t>
            </a:r>
            <a:r>
              <a:rPr lang="ja-JP" altLang="en-US" sz="2400" dirty="0">
                <a:solidFill>
                  <a:prstClr val="black"/>
                </a:solidFill>
              </a:rPr>
              <a:t>現地で調達できる材料を有効活用し</a:t>
            </a:r>
            <a:r>
              <a:rPr lang="ja-JP" altLang="en-US" sz="2400" dirty="0" smtClean="0">
                <a:solidFill>
                  <a:prstClr val="black"/>
                </a:solidFill>
              </a:rPr>
              <a:t>、捨土・寄せ土などで、土砂</a:t>
            </a:r>
            <a:r>
              <a:rPr lang="ja-JP" altLang="en-US" sz="2400" dirty="0">
                <a:solidFill>
                  <a:prstClr val="black"/>
                </a:solidFill>
              </a:rPr>
              <a:t>堆積を確保し、水際部に変化</a:t>
            </a:r>
            <a:r>
              <a:rPr lang="ja-JP" altLang="en-US" sz="2400" dirty="0" smtClean="0">
                <a:solidFill>
                  <a:prstClr val="black"/>
                </a:solidFill>
              </a:rPr>
              <a:t>を与える。水際部を固めない。</a:t>
            </a:r>
            <a:endParaRPr lang="en-US" altLang="ja-JP" sz="2400" dirty="0">
              <a:solidFill>
                <a:prstClr val="black"/>
              </a:solidFill>
            </a:endParaRPr>
          </a:p>
          <a:p>
            <a:pPr marL="0" lvl="0" indent="0">
              <a:buNone/>
            </a:pPr>
            <a:endParaRPr lang="en-US" altLang="ja-JP" sz="2200" dirty="0" smtClean="0">
              <a:solidFill>
                <a:prstClr val="black"/>
              </a:solidFill>
            </a:endParaRPr>
          </a:p>
          <a:p>
            <a:pPr marL="0" lvl="0" indent="0">
              <a:buNone/>
            </a:pPr>
            <a:r>
              <a:rPr lang="ja-JP" altLang="en-US" sz="2200" dirty="0">
                <a:solidFill>
                  <a:prstClr val="black"/>
                </a:solidFill>
              </a:rPr>
              <a:t>　</a:t>
            </a:r>
            <a:r>
              <a:rPr lang="ja-JP" altLang="en-US" sz="2200" dirty="0" smtClean="0">
                <a:solidFill>
                  <a:prstClr val="black"/>
                </a:solidFill>
              </a:rPr>
              <a:t>　</a:t>
            </a:r>
            <a:endParaRPr kumimoji="1" lang="ja-JP" altLang="en-US" dirty="0"/>
          </a:p>
        </p:txBody>
      </p:sp>
    </p:spTree>
    <p:extLst>
      <p:ext uri="{BB962C8B-B14F-4D97-AF65-F5344CB8AC3E}">
        <p14:creationId xmlns:p14="http://schemas.microsoft.com/office/powerpoint/2010/main" val="1758546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solidFill>
            <a:srgbClr val="92D050"/>
          </a:solidFill>
        </p:spPr>
        <p:txBody>
          <a:bodyPr/>
          <a:lstStyle/>
          <a:p>
            <a:r>
              <a:rPr kumimoji="1" lang="ja-JP" altLang="en-US" dirty="0" smtClean="0"/>
              <a:t>天然ダム（河道閉塞）対策</a:t>
            </a:r>
            <a:endParaRPr kumimoji="1" lang="ja-JP" altLang="en-US" dirty="0"/>
          </a:p>
        </p:txBody>
      </p:sp>
    </p:spTree>
    <p:extLst>
      <p:ext uri="{BB962C8B-B14F-4D97-AF65-F5344CB8AC3E}">
        <p14:creationId xmlns:p14="http://schemas.microsoft.com/office/powerpoint/2010/main" val="1627651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ハード対策</a:t>
            </a:r>
            <a:endParaRPr kumimoji="1" lang="ja-JP" altLang="en-US" dirty="0"/>
          </a:p>
        </p:txBody>
      </p:sp>
      <p:sp>
        <p:nvSpPr>
          <p:cNvPr id="5" name="コンテンツ プレースホルダー 4"/>
          <p:cNvSpPr>
            <a:spLocks noGrp="1"/>
          </p:cNvSpPr>
          <p:nvPr>
            <p:ph idx="1"/>
          </p:nvPr>
        </p:nvSpPr>
        <p:spPr/>
        <p:txBody>
          <a:bodyPr>
            <a:normAutofit lnSpcReduction="10000"/>
          </a:bodyPr>
          <a:lstStyle/>
          <a:p>
            <a:pPr marL="514350" indent="-514350">
              <a:buFont typeface="+mj-lt"/>
              <a:buAutoNum type="arabicPeriod"/>
            </a:pPr>
            <a:r>
              <a:rPr kumimoji="1" lang="ja-JP" altLang="en-US" dirty="0" smtClean="0"/>
              <a:t>既設砂防設備の除石などによる活用。導流堤の設置</a:t>
            </a:r>
            <a:endParaRPr kumimoji="1" lang="en-US" altLang="ja-JP" dirty="0" smtClean="0"/>
          </a:p>
          <a:p>
            <a:pPr marL="514350" indent="-514350">
              <a:buFont typeface="+mj-lt"/>
              <a:buAutoNum type="arabicPeriod"/>
            </a:pPr>
            <a:r>
              <a:rPr lang="ja-JP" altLang="en-US" dirty="0" smtClean="0"/>
              <a:t>排水対策　（排水ポンプ、排水路の開削、爆破や排水トンネル・ボーリングなどの手法検討、自然越流）</a:t>
            </a:r>
            <a:endParaRPr lang="en-US" altLang="ja-JP" dirty="0" smtClean="0"/>
          </a:p>
          <a:p>
            <a:pPr marL="514350" indent="-514350">
              <a:buFont typeface="+mj-lt"/>
              <a:buAutoNum type="arabicPeriod"/>
            </a:pPr>
            <a:r>
              <a:rPr kumimoji="1" lang="ja-JP" altLang="en-US" dirty="0" smtClean="0"/>
              <a:t>交通途絶地における対策　（早期解消、空輸）</a:t>
            </a:r>
            <a:endParaRPr kumimoji="1" lang="en-US" altLang="ja-JP" dirty="0" smtClean="0"/>
          </a:p>
          <a:p>
            <a:pPr marL="514350" indent="-514350">
              <a:buFont typeface="+mj-lt"/>
              <a:buAutoNum type="arabicPeriod"/>
            </a:pPr>
            <a:r>
              <a:rPr lang="ja-JP" altLang="en-US" dirty="0" smtClean="0"/>
              <a:t>無人化施工</a:t>
            </a:r>
            <a:endParaRPr lang="en-US" altLang="ja-JP" dirty="0" smtClean="0"/>
          </a:p>
          <a:p>
            <a:pPr marL="514350" indent="-514350">
              <a:buFont typeface="+mj-lt"/>
              <a:buAutoNum type="arabicPeriod"/>
            </a:pPr>
            <a:r>
              <a:rPr kumimoji="1" lang="ja-JP" altLang="en-US" dirty="0"/>
              <a:t>工事中</a:t>
            </a:r>
            <a:r>
              <a:rPr kumimoji="1" lang="ja-JP" altLang="en-US" dirty="0" smtClean="0"/>
              <a:t>の安全管理</a:t>
            </a:r>
            <a:endParaRPr kumimoji="1" lang="en-US" altLang="ja-JP" dirty="0" smtClean="0"/>
          </a:p>
          <a:p>
            <a:pPr marL="514350" indent="-514350">
              <a:buFont typeface="+mj-lt"/>
              <a:buAutoNum type="arabicPeriod"/>
            </a:pPr>
            <a:r>
              <a:rPr lang="ja-JP" altLang="en-US" dirty="0" smtClean="0"/>
              <a:t>その他　（人力運搬可能、狭隘なヤード、不陸の多い悪条件での運用可能など、厳しい条件でも適用可能な建設機械類の保有と開発。分解可能で燃費の良い証明設備、進入路の安定化処理法や応急対策用ロボット、シェルター付重機の開発。</a:t>
            </a:r>
            <a:endParaRPr kumimoji="1" lang="en-US" altLang="ja-JP" dirty="0" smtClean="0"/>
          </a:p>
          <a:p>
            <a:pPr marL="514350" indent="-514350">
              <a:buFont typeface="+mj-lt"/>
              <a:buAutoNum type="arabicPeriod"/>
            </a:pPr>
            <a:endParaRPr kumimoji="1" lang="ja-JP" altLang="en-US" dirty="0"/>
          </a:p>
        </p:txBody>
      </p:sp>
    </p:spTree>
    <p:extLst>
      <p:ext uri="{BB962C8B-B14F-4D97-AF65-F5344CB8AC3E}">
        <p14:creationId xmlns:p14="http://schemas.microsoft.com/office/powerpoint/2010/main" val="12295317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ソフト対策　（警戒・避難体制の整備）</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smtClean="0"/>
              <a:t>平常時からの流域の基礎情報の共有化</a:t>
            </a:r>
            <a:endParaRPr kumimoji="1" lang="en-US" altLang="ja-JP" dirty="0" smtClean="0"/>
          </a:p>
          <a:p>
            <a:pPr marL="514350" indent="-514350">
              <a:buFont typeface="+mj-lt"/>
              <a:buAutoNum type="arabicPeriod"/>
            </a:pPr>
            <a:r>
              <a:rPr lang="ja-JP" altLang="en-US" dirty="0" smtClean="0"/>
              <a:t>危険個所調査、雨量計・水位計の整備。</a:t>
            </a:r>
            <a:endParaRPr lang="en-US" altLang="ja-JP" dirty="0" smtClean="0"/>
          </a:p>
          <a:p>
            <a:pPr marL="514350" indent="-514350">
              <a:buFont typeface="+mj-lt"/>
              <a:buAutoNum type="arabicPeriod"/>
            </a:pPr>
            <a:r>
              <a:rPr kumimoji="1" lang="ja-JP" altLang="en-US" dirty="0" smtClean="0"/>
              <a:t>連携・訓練の推進</a:t>
            </a:r>
            <a:endParaRPr kumimoji="1" lang="en-US" altLang="ja-JP" dirty="0" smtClean="0"/>
          </a:p>
          <a:p>
            <a:pPr marL="514350" indent="-514350">
              <a:buFont typeface="+mj-lt"/>
              <a:buAutoNum type="arabicPeriod"/>
            </a:pPr>
            <a:r>
              <a:rPr lang="ja-JP" altLang="en-US" dirty="0"/>
              <a:t>広報</a:t>
            </a:r>
            <a:endParaRPr kumimoji="1" lang="ja-JP" altLang="en-US" dirty="0"/>
          </a:p>
        </p:txBody>
      </p:sp>
    </p:spTree>
    <p:extLst>
      <p:ext uri="{BB962C8B-B14F-4D97-AF65-F5344CB8AC3E}">
        <p14:creationId xmlns:p14="http://schemas.microsoft.com/office/powerpoint/2010/main" val="1972632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solidFill>
            <a:srgbClr val="92D050"/>
          </a:solidFill>
        </p:spPr>
        <p:txBody>
          <a:bodyPr/>
          <a:lstStyle/>
          <a:p>
            <a:r>
              <a:rPr kumimoji="1" lang="ja-JP" altLang="en-US" dirty="0" smtClean="0"/>
              <a:t>粘り強い海岸堤防</a:t>
            </a:r>
            <a:endParaRPr kumimoji="1" lang="ja-JP" altLang="en-US" dirty="0"/>
          </a:p>
        </p:txBody>
      </p:sp>
    </p:spTree>
    <p:extLst>
      <p:ext uri="{BB962C8B-B14F-4D97-AF65-F5344CB8AC3E}">
        <p14:creationId xmlns:p14="http://schemas.microsoft.com/office/powerpoint/2010/main" val="22695470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粘り強いとは</a:t>
            </a:r>
            <a:endParaRPr kumimoji="1" lang="ja-JP" altLang="en-US" dirty="0"/>
          </a:p>
        </p:txBody>
      </p:sp>
      <p:sp>
        <p:nvSpPr>
          <p:cNvPr id="5" name="コンテンツ プレースホルダー 4"/>
          <p:cNvSpPr>
            <a:spLocks noGrp="1"/>
          </p:cNvSpPr>
          <p:nvPr>
            <p:ph idx="1"/>
          </p:nvPr>
        </p:nvSpPr>
        <p:spPr/>
        <p:txBody>
          <a:bodyPr/>
          <a:lstStyle/>
          <a:p>
            <a:pPr marL="514350" indent="-514350">
              <a:buFont typeface="+mj-lt"/>
              <a:buAutoNum type="arabicPeriod"/>
            </a:pPr>
            <a:r>
              <a:rPr lang="ja-JP" altLang="en-US" dirty="0"/>
              <a:t>施</a:t>
            </a:r>
            <a:r>
              <a:rPr lang="ja-JP" altLang="en-US" dirty="0" smtClean="0"/>
              <a:t>設が破壊、倒壊するまでの時間を少しでも長くする</a:t>
            </a:r>
            <a:endParaRPr lang="en-US" altLang="ja-JP" dirty="0" smtClean="0"/>
          </a:p>
          <a:p>
            <a:pPr marL="514350" indent="-514350">
              <a:buFont typeface="+mj-lt"/>
              <a:buAutoNum type="arabicPeriod"/>
            </a:pPr>
            <a:r>
              <a:rPr kumimoji="1" lang="ja-JP" altLang="en-US" dirty="0"/>
              <a:t>施設</a:t>
            </a:r>
            <a:r>
              <a:rPr kumimoji="1" lang="ja-JP" altLang="en-US" dirty="0" smtClean="0"/>
              <a:t>が完全に流出した状態である全壊に</a:t>
            </a:r>
            <a:r>
              <a:rPr lang="ja-JP" altLang="en-US" dirty="0" smtClean="0"/>
              <a:t>至る可能性を少しでも減らす。</a:t>
            </a: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33252631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対策</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smtClean="0"/>
              <a:t>裏法尻部への保護工の設置による洗掘防止</a:t>
            </a:r>
            <a:endParaRPr kumimoji="1" lang="en-US" altLang="ja-JP" dirty="0" smtClean="0"/>
          </a:p>
          <a:p>
            <a:pPr marL="514350" indent="-514350">
              <a:buFont typeface="+mj-lt"/>
              <a:buAutoNum type="arabicPeriod"/>
            </a:pPr>
            <a:r>
              <a:rPr lang="ja-JP" altLang="en-US" dirty="0" smtClean="0"/>
              <a:t>裏法被覆工等の部材厚の確保等による流出防止</a:t>
            </a:r>
            <a:endParaRPr lang="en-US" altLang="ja-JP" dirty="0" smtClean="0"/>
          </a:p>
          <a:p>
            <a:pPr marL="514350" indent="-514350">
              <a:buFont typeface="+mj-lt"/>
              <a:buAutoNum type="arabicPeriod"/>
            </a:pPr>
            <a:r>
              <a:rPr kumimoji="1" lang="ja-JP" altLang="en-US" dirty="0" smtClean="0"/>
              <a:t>不陸が生じにくい、ブロック形状を噛み合わせた護岸</a:t>
            </a:r>
            <a:endParaRPr kumimoji="1" lang="en-US" altLang="ja-JP" dirty="0" smtClean="0"/>
          </a:p>
          <a:p>
            <a:pPr marL="514350" indent="-514350">
              <a:buFont typeface="+mj-lt"/>
              <a:buAutoNum type="arabicPeriod"/>
            </a:pPr>
            <a:r>
              <a:rPr lang="ja-JP" altLang="en-US" dirty="0" smtClean="0"/>
              <a:t>裏法を流下してきた越流水の流向を、地面に突っ込まない方向へ変える。</a:t>
            </a:r>
            <a:endParaRPr kumimoji="1" lang="ja-JP" altLang="en-US" dirty="0"/>
          </a:p>
        </p:txBody>
      </p:sp>
    </p:spTree>
    <p:extLst>
      <p:ext uri="{BB962C8B-B14F-4D97-AF65-F5344CB8AC3E}">
        <p14:creationId xmlns:p14="http://schemas.microsoft.com/office/powerpoint/2010/main" val="844001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601230"/>
          </a:xfrm>
        </p:spPr>
        <p:txBody>
          <a:bodyPr>
            <a:normAutofit/>
          </a:bodyPr>
          <a:lstStyle/>
          <a:p>
            <a:r>
              <a:rPr kumimoji="1" lang="ja-JP" altLang="en-US" sz="3600" dirty="0" smtClean="0"/>
              <a:t>維持管理</a:t>
            </a:r>
            <a:endParaRPr kumimoji="1" lang="ja-JP" altLang="en-US" sz="3600" dirty="0"/>
          </a:p>
        </p:txBody>
      </p:sp>
      <p:sp>
        <p:nvSpPr>
          <p:cNvPr id="3" name="コンテンツ プレースホルダー 2"/>
          <p:cNvSpPr>
            <a:spLocks noGrp="1"/>
          </p:cNvSpPr>
          <p:nvPr>
            <p:ph idx="1"/>
          </p:nvPr>
        </p:nvSpPr>
        <p:spPr>
          <a:xfrm>
            <a:off x="72736" y="1122219"/>
            <a:ext cx="12022282" cy="5444836"/>
          </a:xfrm>
        </p:spPr>
        <p:txBody>
          <a:bodyPr>
            <a:normAutofit fontScale="62500" lnSpcReduction="20000"/>
          </a:bodyPr>
          <a:lstStyle/>
          <a:p>
            <a:r>
              <a:rPr kumimoji="1" lang="ja-JP" altLang="en-US" sz="3800" dirty="0" smtClean="0"/>
              <a:t>維持管理の視点から防災施設</a:t>
            </a:r>
            <a:r>
              <a:rPr lang="ja-JP" altLang="en-US" sz="3800" dirty="0"/>
              <a:t>の</a:t>
            </a:r>
            <a:r>
              <a:rPr lang="ja-JP" altLang="en-US" sz="3800" dirty="0" smtClean="0"/>
              <a:t>特徴</a:t>
            </a:r>
            <a:endParaRPr lang="en-US" altLang="ja-JP" sz="3800" dirty="0" smtClean="0"/>
          </a:p>
          <a:p>
            <a:pPr marL="0" indent="0">
              <a:lnSpc>
                <a:spcPct val="120000"/>
              </a:lnSpc>
              <a:buNone/>
            </a:pPr>
            <a:r>
              <a:rPr lang="ja-JP" altLang="en-US" dirty="0" smtClean="0"/>
              <a:t>堤防</a:t>
            </a:r>
            <a:r>
              <a:rPr lang="ja-JP" altLang="en-US" dirty="0"/>
              <a:t>や護岸のほか、支川・水路等の</a:t>
            </a:r>
            <a:r>
              <a:rPr lang="ja-JP" altLang="en-US" dirty="0" smtClean="0"/>
              <a:t>接続部</a:t>
            </a:r>
            <a:r>
              <a:rPr lang="ja-JP" altLang="en-US" dirty="0"/>
              <a:t>で堤防の機能を確保するために設けられる水門</a:t>
            </a:r>
            <a:r>
              <a:rPr lang="ja-JP" altLang="en-US" dirty="0" smtClean="0"/>
              <a:t>、樋門</a:t>
            </a:r>
            <a:r>
              <a:rPr lang="ja-JP" altLang="en-US" dirty="0"/>
              <a:t>・樋管、河道を横断して設けられる堰・床止め</a:t>
            </a:r>
            <a:r>
              <a:rPr lang="ja-JP" altLang="en-US" dirty="0" smtClean="0"/>
              <a:t>、内水</a:t>
            </a:r>
            <a:r>
              <a:rPr lang="ja-JP" altLang="en-US" dirty="0"/>
              <a:t>排除のために設けられる排水機場等の構造物</a:t>
            </a:r>
            <a:r>
              <a:rPr lang="ja-JP" altLang="en-US" dirty="0" smtClean="0"/>
              <a:t>がある</a:t>
            </a:r>
            <a:r>
              <a:rPr lang="ja-JP" altLang="en-US" dirty="0"/>
              <a:t>。これらの</a:t>
            </a:r>
            <a:r>
              <a:rPr lang="ja-JP" altLang="en-US" dirty="0">
                <a:solidFill>
                  <a:srgbClr val="0000FF"/>
                </a:solidFill>
              </a:rPr>
              <a:t>河川構造物は</a:t>
            </a:r>
            <a:r>
              <a:rPr lang="ja-JP" altLang="en-US" dirty="0" smtClean="0"/>
              <a:t>、</a:t>
            </a:r>
            <a:r>
              <a:rPr lang="ja-JP" altLang="en-US" dirty="0" smtClean="0">
                <a:solidFill>
                  <a:srgbClr val="0000FF"/>
                </a:solidFill>
              </a:rPr>
              <a:t>流域</a:t>
            </a:r>
            <a:r>
              <a:rPr lang="ja-JP" altLang="en-US" dirty="0">
                <a:solidFill>
                  <a:srgbClr val="0000FF"/>
                </a:solidFill>
              </a:rPr>
              <a:t>の人命や資産を守るための水防災システムを</a:t>
            </a:r>
            <a:r>
              <a:rPr lang="ja-JP" altLang="en-US" dirty="0" smtClean="0">
                <a:solidFill>
                  <a:srgbClr val="0000FF"/>
                </a:solidFill>
              </a:rPr>
              <a:t>支える</a:t>
            </a:r>
            <a:r>
              <a:rPr lang="ja-JP" altLang="en-US" dirty="0">
                <a:solidFill>
                  <a:srgbClr val="0000FF"/>
                </a:solidFill>
              </a:rPr>
              <a:t>重要な施設である</a:t>
            </a:r>
            <a:r>
              <a:rPr lang="ja-JP" altLang="en-US" dirty="0" smtClean="0">
                <a:solidFill>
                  <a:srgbClr val="0000FF"/>
                </a:solidFill>
              </a:rPr>
              <a:t>。</a:t>
            </a:r>
            <a:r>
              <a:rPr lang="ja-JP" altLang="en-US" dirty="0" smtClean="0"/>
              <a:t>コンクリート</a:t>
            </a:r>
            <a:r>
              <a:rPr lang="ja-JP" altLang="en-US" dirty="0"/>
              <a:t>や鋼</a:t>
            </a:r>
            <a:r>
              <a:rPr lang="ja-JP" altLang="en-US" dirty="0" smtClean="0"/>
              <a:t>など</a:t>
            </a:r>
            <a:r>
              <a:rPr lang="ja-JP" altLang="en-US" dirty="0"/>
              <a:t>の部材そのものの劣化、構造物周辺での</a:t>
            </a:r>
            <a:r>
              <a:rPr lang="ja-JP" altLang="en-US" dirty="0" smtClean="0"/>
              <a:t>局所洗掘や</a:t>
            </a:r>
            <a:r>
              <a:rPr lang="ja-JP" altLang="en-US" dirty="0"/>
              <a:t>地盤沈下等による構造物の不等沈下などに起因</a:t>
            </a:r>
            <a:r>
              <a:rPr lang="ja-JP" altLang="en-US" dirty="0" smtClean="0"/>
              <a:t>して</a:t>
            </a:r>
            <a:r>
              <a:rPr lang="ja-JP" altLang="en-US" dirty="0"/>
              <a:t>、クラック、継ぎ手の開き、周辺堤防の</a:t>
            </a:r>
            <a:r>
              <a:rPr lang="ja-JP" altLang="en-US" dirty="0" smtClean="0"/>
              <a:t>抜け上がり</a:t>
            </a:r>
            <a:r>
              <a:rPr lang="ja-JP" altLang="en-US" dirty="0"/>
              <a:t>、陥没などの発生が懸念</a:t>
            </a:r>
            <a:r>
              <a:rPr lang="ja-JP" altLang="en-US" dirty="0" smtClean="0"/>
              <a:t>される</a:t>
            </a:r>
            <a:endParaRPr lang="en-US" altLang="ja-JP" dirty="0" smtClean="0"/>
          </a:p>
          <a:p>
            <a:pPr marL="0" indent="0">
              <a:lnSpc>
                <a:spcPct val="120000"/>
              </a:lnSpc>
              <a:buNone/>
            </a:pPr>
            <a:endParaRPr kumimoji="1" lang="en-US" altLang="ja-JP" dirty="0" smtClean="0"/>
          </a:p>
          <a:p>
            <a:r>
              <a:rPr lang="ja-JP" altLang="en-US" sz="3800" dirty="0"/>
              <a:t>効果的</a:t>
            </a:r>
            <a:r>
              <a:rPr lang="ja-JP" altLang="en-US" sz="3800" dirty="0" smtClean="0"/>
              <a:t>な維持管理にあたって留意すべき事項</a:t>
            </a:r>
            <a:endParaRPr lang="en-US" altLang="ja-JP" sz="3800" dirty="0" smtClean="0"/>
          </a:p>
          <a:p>
            <a:pPr marL="0" indent="0">
              <a:lnSpc>
                <a:spcPct val="120000"/>
              </a:lnSpc>
              <a:buNone/>
            </a:pPr>
            <a:r>
              <a:rPr lang="ja-JP" altLang="en-US" dirty="0">
                <a:solidFill>
                  <a:srgbClr val="0000FF"/>
                </a:solidFill>
              </a:rPr>
              <a:t>個々の施設の劣化度合い</a:t>
            </a:r>
            <a:r>
              <a:rPr lang="ja-JP" altLang="en-US" dirty="0"/>
              <a:t>に加え、</a:t>
            </a:r>
            <a:r>
              <a:rPr lang="ja-JP" altLang="en-US" dirty="0" smtClean="0"/>
              <a:t>水防災</a:t>
            </a:r>
            <a:r>
              <a:rPr lang="ja-JP" altLang="en-US" dirty="0"/>
              <a:t>システムとしての</a:t>
            </a:r>
            <a:r>
              <a:rPr lang="ja-JP" altLang="en-US" dirty="0">
                <a:solidFill>
                  <a:srgbClr val="0000FF"/>
                </a:solidFill>
              </a:rPr>
              <a:t>重要度</a:t>
            </a:r>
            <a:r>
              <a:rPr lang="ja-JP" altLang="en-US" dirty="0"/>
              <a:t>を考慮して、点検や</a:t>
            </a:r>
            <a:r>
              <a:rPr lang="ja-JP" altLang="en-US" dirty="0" smtClean="0"/>
              <a:t>対策</a:t>
            </a:r>
            <a:r>
              <a:rPr lang="ja-JP" altLang="en-US" dirty="0"/>
              <a:t>実施の</a:t>
            </a:r>
            <a:r>
              <a:rPr lang="ja-JP" altLang="en-US" dirty="0">
                <a:solidFill>
                  <a:srgbClr val="0000FF"/>
                </a:solidFill>
              </a:rPr>
              <a:t>優先度</a:t>
            </a:r>
            <a:r>
              <a:rPr lang="ja-JP" altLang="en-US" dirty="0"/>
              <a:t>を付けることが重要である</a:t>
            </a:r>
            <a:r>
              <a:rPr lang="ja-JP" altLang="en-US" dirty="0" smtClean="0"/>
              <a:t>。</a:t>
            </a:r>
            <a:endParaRPr lang="en-US" altLang="ja-JP" dirty="0" smtClean="0"/>
          </a:p>
          <a:p>
            <a:pPr marL="0" indent="0">
              <a:lnSpc>
                <a:spcPct val="120000"/>
              </a:lnSpc>
              <a:buNone/>
            </a:pPr>
            <a:r>
              <a:rPr lang="ja-JP" altLang="en-US" dirty="0" smtClean="0"/>
              <a:t>また、</a:t>
            </a:r>
            <a:r>
              <a:rPr lang="ja-JP" altLang="en-US" dirty="0" smtClean="0">
                <a:solidFill>
                  <a:srgbClr val="0000FF"/>
                </a:solidFill>
              </a:rPr>
              <a:t>土中</a:t>
            </a:r>
            <a:r>
              <a:rPr lang="ja-JP" altLang="en-US" dirty="0">
                <a:solidFill>
                  <a:srgbClr val="0000FF"/>
                </a:solidFill>
              </a:rPr>
              <a:t>、高所、狭隘部などの不可視部の点検手法を</a:t>
            </a:r>
            <a:r>
              <a:rPr lang="ja-JP" altLang="en-US" dirty="0" smtClean="0">
                <a:solidFill>
                  <a:srgbClr val="0000FF"/>
                </a:solidFill>
              </a:rPr>
              <a:t>高度化</a:t>
            </a:r>
            <a:r>
              <a:rPr lang="ja-JP" altLang="en-US" dirty="0"/>
              <a:t>し、見落としのない点検を実施することが</a:t>
            </a:r>
            <a:r>
              <a:rPr lang="ja-JP" altLang="en-US" dirty="0" smtClean="0"/>
              <a:t>、求められて</a:t>
            </a:r>
            <a:r>
              <a:rPr lang="ja-JP" altLang="en-US" dirty="0"/>
              <a:t>いる。産学官の連携のもと、不可視部を点検・診断するための技術開発の進展を図る</a:t>
            </a:r>
            <a:r>
              <a:rPr lang="ja-JP" altLang="en-US" dirty="0" smtClean="0"/>
              <a:t>。</a:t>
            </a:r>
            <a:endParaRPr lang="en-US" altLang="ja-JP" dirty="0" smtClean="0"/>
          </a:p>
          <a:p>
            <a:pPr marL="0" indent="0">
              <a:lnSpc>
                <a:spcPct val="120000"/>
              </a:lnSpc>
              <a:buNone/>
            </a:pPr>
            <a:r>
              <a:rPr lang="ja-JP" altLang="en-US" dirty="0" smtClean="0">
                <a:solidFill>
                  <a:srgbClr val="0000FF"/>
                </a:solidFill>
              </a:rPr>
              <a:t>部材の劣化が機能に与える影響を評価する手法</a:t>
            </a:r>
            <a:r>
              <a:rPr lang="ja-JP" altLang="en-US" dirty="0" smtClean="0"/>
              <a:t>を検討し、機能評価につなげる。また、過去に実施された目視点および補修工事の実態を調査し、</a:t>
            </a:r>
            <a:r>
              <a:rPr lang="ja-JP" altLang="en-US" dirty="0" smtClean="0">
                <a:solidFill>
                  <a:srgbClr val="0000FF"/>
                </a:solidFill>
              </a:rPr>
              <a:t>目視で確認された変状と補修時に確認した変状の実態とを比較</a:t>
            </a:r>
            <a:r>
              <a:rPr lang="ja-JP" altLang="en-US" dirty="0" smtClean="0"/>
              <a:t>し、巡視・点検結果をより有効に活用するための手法を確立。変状および補修の事例集を合わせて作成し、施設の種類や設置環境に応じて、</a:t>
            </a:r>
            <a:r>
              <a:rPr lang="ja-JP" altLang="en-US" dirty="0" smtClean="0">
                <a:solidFill>
                  <a:srgbClr val="0000FF"/>
                </a:solidFill>
              </a:rPr>
              <a:t>注視すべき変状や部位の特徴を明らかに</a:t>
            </a:r>
            <a:r>
              <a:rPr lang="ja-JP" altLang="en-US" dirty="0" smtClean="0"/>
              <a:t>する。</a:t>
            </a:r>
            <a:endParaRPr lang="en-US" altLang="ja-JP" dirty="0" smtClean="0"/>
          </a:p>
        </p:txBody>
      </p:sp>
    </p:spTree>
    <p:extLst>
      <p:ext uri="{BB962C8B-B14F-4D97-AF65-F5344CB8AC3E}">
        <p14:creationId xmlns:p14="http://schemas.microsoft.com/office/powerpoint/2010/main" val="248404864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solidFill>
            <a:srgbClr val="92D050"/>
          </a:solidFill>
        </p:spPr>
        <p:txBody>
          <a:bodyPr/>
          <a:lstStyle/>
          <a:p>
            <a:r>
              <a:rPr lang="ja-JP" altLang="en-US" sz="4000" dirty="0">
                <a:solidFill>
                  <a:prstClr val="black"/>
                </a:solidFill>
                <a:latin typeface="Calibri"/>
              </a:rPr>
              <a:t>水循環基本法</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3806342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66844" y="274638"/>
            <a:ext cx="8858312" cy="1143000"/>
          </a:xfrm>
        </p:spPr>
        <p:txBody>
          <a:bodyPr>
            <a:normAutofit fontScale="90000"/>
          </a:bodyPr>
          <a:lstStyle/>
          <a:p>
            <a:r>
              <a:rPr lang="ja-JP" altLang="en-US" dirty="0" smtClean="0"/>
              <a:t>水循環基本法　平成２６年４月２日公布</a:t>
            </a:r>
            <a:endParaRPr kumimoji="1" lang="ja-JP" altLang="en-US" dirty="0"/>
          </a:p>
        </p:txBody>
      </p:sp>
      <p:sp>
        <p:nvSpPr>
          <p:cNvPr id="3" name="コンテンツ プレースホルダ 2"/>
          <p:cNvSpPr>
            <a:spLocks noGrp="1"/>
          </p:cNvSpPr>
          <p:nvPr>
            <p:ph idx="1"/>
          </p:nvPr>
        </p:nvSpPr>
        <p:spPr>
          <a:xfrm>
            <a:off x="1981200" y="1600201"/>
            <a:ext cx="8401080" cy="4525963"/>
          </a:xfrm>
        </p:spPr>
        <p:txBody>
          <a:bodyPr>
            <a:normAutofit fontScale="85000" lnSpcReduction="20000"/>
          </a:bodyPr>
          <a:lstStyle/>
          <a:p>
            <a:pPr>
              <a:buNone/>
            </a:pPr>
            <a:r>
              <a:rPr lang="en-US" altLang="ja-JP" dirty="0" smtClean="0"/>
              <a:t>【</a:t>
            </a:r>
            <a:r>
              <a:rPr lang="ja-JP" altLang="en-US" dirty="0" smtClean="0"/>
              <a:t>基本理念</a:t>
            </a:r>
            <a:r>
              <a:rPr lang="en-US" altLang="ja-JP" dirty="0" smtClean="0"/>
              <a:t>】</a:t>
            </a:r>
          </a:p>
          <a:p>
            <a:pPr marL="514350" indent="-514350">
              <a:buFont typeface="+mj-lt"/>
              <a:buAutoNum type="arabicPeriod"/>
            </a:pPr>
            <a:r>
              <a:rPr lang="ja-JP" altLang="en-US" dirty="0" smtClean="0"/>
              <a:t>健全な水循環の維持又は回復のための取組の積極的推進</a:t>
            </a:r>
            <a:endParaRPr lang="en-US" altLang="ja-JP" dirty="0" smtClean="0"/>
          </a:p>
          <a:p>
            <a:pPr marL="514350" indent="-514350">
              <a:buFont typeface="+mj-lt"/>
              <a:buAutoNum type="arabicPeriod"/>
            </a:pPr>
            <a:r>
              <a:rPr lang="ja-JP" altLang="en-US" dirty="0" smtClean="0"/>
              <a:t>水の公共性と適正な利用</a:t>
            </a:r>
          </a:p>
          <a:p>
            <a:pPr marL="514350" indent="-514350">
              <a:buFont typeface="+mj-lt"/>
              <a:buAutoNum type="arabicPeriod"/>
            </a:pPr>
            <a:r>
              <a:rPr lang="ja-JP" altLang="en-US" dirty="0" smtClean="0"/>
              <a:t>水の利用に当たっては、健全な水循環が維持されるように配慮</a:t>
            </a:r>
          </a:p>
          <a:p>
            <a:pPr marL="514350" indent="-514350">
              <a:buFont typeface="+mj-lt"/>
              <a:buAutoNum type="arabicPeriod"/>
            </a:pPr>
            <a:r>
              <a:rPr lang="ja-JP" altLang="en-US" dirty="0" smtClean="0"/>
              <a:t>流域に係る水循環について総合的かつ一体的に管理</a:t>
            </a:r>
          </a:p>
          <a:p>
            <a:pPr marL="514350" indent="-514350">
              <a:buFont typeface="+mj-lt"/>
              <a:buAutoNum type="arabicPeriod"/>
            </a:pPr>
            <a:r>
              <a:rPr lang="ja-JP" altLang="en-US" dirty="0" smtClean="0"/>
              <a:t>水循環に関する取組の推進は、国際的協調の下に実施</a:t>
            </a:r>
            <a:endParaRPr lang="en-US" altLang="ja-JP" dirty="0" smtClean="0"/>
          </a:p>
          <a:p>
            <a:pPr marL="514350" indent="-514350">
              <a:buFont typeface="+mj-lt"/>
              <a:buAutoNum type="arabicPeriod"/>
            </a:pPr>
            <a:r>
              <a:rPr lang="ja-JP" altLang="en-US" dirty="0" smtClean="0"/>
              <a:t>水は国民の貴重な共有財産である</a:t>
            </a:r>
            <a:endParaRPr lang="en-US" altLang="ja-JP" dirty="0" smtClean="0"/>
          </a:p>
          <a:p>
            <a:pPr marL="514350" indent="-514350">
              <a:buFont typeface="+mj-lt"/>
              <a:buAutoNum type="arabicPeriod"/>
            </a:pPr>
            <a:r>
              <a:rPr kumimoji="1" lang="ja-JP" altLang="en-US" dirty="0" smtClean="0"/>
              <a:t>水循環を流域ベースで達成すること</a:t>
            </a:r>
            <a:endParaRPr kumimoji="1" lang="ja-JP" altLang="en-US" dirty="0"/>
          </a:p>
        </p:txBody>
      </p:sp>
      <p:sp>
        <p:nvSpPr>
          <p:cNvPr id="4" name="スライド番号プレースホルダ 3"/>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71</a:t>
            </a:fld>
            <a:endParaRPr lang="ja-JP" altLang="en-US">
              <a:solidFill>
                <a:prstClr val="black">
                  <a:tint val="75000"/>
                </a:prstClr>
              </a:solidFill>
            </a:endParaRPr>
          </a:p>
        </p:txBody>
      </p:sp>
    </p:spTree>
    <p:extLst>
      <p:ext uri="{BB962C8B-B14F-4D97-AF65-F5344CB8AC3E}">
        <p14:creationId xmlns:p14="http://schemas.microsoft.com/office/powerpoint/2010/main" val="331145003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雨水利用推進法平成２６年５月公布</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近年の気候の変動等に伴い水資源の循環の適正化に取り組むことが課題となっていることを踏まえ、その一環として雨水の利用が果たす役割に鑑み、雨水の利用を推進し、もって水資源の有効な利用を図り、あわせて下水道、河川等への雨水の集中的な流出の抑制に寄与するため、雨水の利用の推進に関し、国等の責務を明らかにするとともに、基本方針等の策定その他の必要な事項を定める。</a:t>
            </a:r>
            <a:endParaRPr kumimoji="1" lang="ja-JP" altLang="en-US" dirty="0"/>
          </a:p>
        </p:txBody>
      </p:sp>
      <p:sp>
        <p:nvSpPr>
          <p:cNvPr id="4" name="スライド番号プレースホルダ 3"/>
          <p:cNvSpPr>
            <a:spLocks noGrp="1"/>
          </p:cNvSpPr>
          <p:nvPr>
            <p:ph type="sldNum" sz="quarter" idx="12"/>
          </p:nvPr>
        </p:nvSpPr>
        <p:spPr/>
        <p:txBody>
          <a:bodyPr/>
          <a:lstStyle/>
          <a:p>
            <a:fld id="{80F37C07-476B-4321-A5E5-D0A1473BC6BC}" type="slidenum">
              <a:rPr lang="ja-JP" altLang="en-US" smtClean="0">
                <a:solidFill>
                  <a:prstClr val="black">
                    <a:tint val="75000"/>
                  </a:prstClr>
                </a:solidFill>
              </a:rPr>
              <a:pPr/>
              <a:t>72</a:t>
            </a:fld>
            <a:endParaRPr lang="ja-JP" altLang="en-US">
              <a:solidFill>
                <a:prstClr val="black">
                  <a:tint val="75000"/>
                </a:prstClr>
              </a:solidFill>
            </a:endParaRPr>
          </a:p>
        </p:txBody>
      </p:sp>
    </p:spTree>
    <p:extLst>
      <p:ext uri="{BB962C8B-B14F-4D97-AF65-F5344CB8AC3E}">
        <p14:creationId xmlns:p14="http://schemas.microsoft.com/office/powerpoint/2010/main" val="1877653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社会資本の維持管理</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smtClean="0"/>
              <a:t>今後、河川、砂防及び海岸・海洋分野</a:t>
            </a:r>
            <a:r>
              <a:rPr lang="ja-JP" altLang="en-US" dirty="0" smtClean="0"/>
              <a:t>における社会資本の維持管理・更新を的確に行っていくために、留意すべき事項を幅広い視点から概説せよ。</a:t>
            </a:r>
            <a:endParaRPr lang="en-US" altLang="ja-JP" dirty="0" smtClean="0"/>
          </a:p>
          <a:p>
            <a:pPr marL="514350" indent="-514350">
              <a:buFont typeface="+mj-lt"/>
              <a:buAutoNum type="arabicPeriod"/>
            </a:pPr>
            <a:r>
              <a:rPr kumimoji="1" lang="ja-JP" altLang="en-US" dirty="0" smtClean="0"/>
              <a:t>１で概説した留意すべき事項を踏まえ、あなたが最も重要と考える技術的課題を２つ挙げ、それを解決するための技術的提案を示せ。</a:t>
            </a:r>
            <a:endParaRPr kumimoji="1" lang="en-US" altLang="ja-JP" dirty="0" smtClean="0"/>
          </a:p>
          <a:p>
            <a:pPr marL="514350" indent="-514350">
              <a:buFont typeface="+mj-lt"/>
              <a:buAutoNum type="arabicPeriod"/>
            </a:pPr>
            <a:r>
              <a:rPr lang="ja-JP" altLang="en-US" dirty="0" smtClean="0"/>
              <a:t>２の技術的提案をそれぞれについて、実行する際のリスクや課題について論ぜよ。</a:t>
            </a:r>
            <a:endParaRPr kumimoji="1" lang="ja-JP" altLang="en-US" dirty="0"/>
          </a:p>
        </p:txBody>
      </p:sp>
    </p:spTree>
    <p:extLst>
      <p:ext uri="{BB962C8B-B14F-4D97-AF65-F5344CB8AC3E}">
        <p14:creationId xmlns:p14="http://schemas.microsoft.com/office/powerpoint/2010/main" val="1688364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１、留意すべき事項を幅広い視点から概説</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高度成長期に集中的に整備された社会資本が今後一斉に老朽化し、維持管理費の増加と、更新に支障をきたし、重大な事故・損傷は正のリスクが高まる。</a:t>
            </a:r>
            <a:endParaRPr kumimoji="1" lang="en-US" altLang="ja-JP" dirty="0" smtClean="0"/>
          </a:p>
          <a:p>
            <a:r>
              <a:rPr lang="ja-JP" altLang="en-US" dirty="0"/>
              <a:t>戦後</a:t>
            </a:r>
            <a:r>
              <a:rPr lang="ja-JP" altLang="en-US" dirty="0" smtClean="0"/>
              <a:t>から現在まで我が国では経済成長や多くの災害を経験し、研究開発によって新たな知見が得られてきた等により、人々の社会資本に要求するサービス水準（安全・安心、環境・景観など）が高まってきた。</a:t>
            </a:r>
            <a:endParaRPr lang="en-US" altLang="ja-JP" dirty="0" smtClean="0"/>
          </a:p>
          <a:p>
            <a:r>
              <a:rPr kumimoji="1" lang="ja-JP" altLang="en-US" dirty="0" smtClean="0"/>
              <a:t>人口減少・少子高齢化が進行している。その結果、地域活力の低下や施設当たりの受益者の減少により、社会資本により提供されるサービス水準の維持が困難になる地域が生じることが懸念される。</a:t>
            </a:r>
            <a:endParaRPr kumimoji="1" lang="ja-JP" altLang="en-US" dirty="0"/>
          </a:p>
        </p:txBody>
      </p:sp>
    </p:spTree>
    <p:extLst>
      <p:ext uri="{BB962C8B-B14F-4D97-AF65-F5344CB8AC3E}">
        <p14:creationId xmlns:p14="http://schemas.microsoft.com/office/powerpoint/2010/main" val="2827271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2225">
          <a:solidFill>
            <a:schemeClr val="accent2">
              <a:lumMod val="40000"/>
              <a:lumOff val="60000"/>
            </a:schemeClr>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2225">
          <a:solidFill>
            <a:schemeClr val="accent2">
              <a:lumMod val="40000"/>
              <a:lumOff val="60000"/>
            </a:schemeClr>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1990</TotalTime>
  <Words>5713</Words>
  <Application>Microsoft Office PowerPoint</Application>
  <PresentationFormat>ワイド画面</PresentationFormat>
  <Paragraphs>420</Paragraphs>
  <Slides>72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72</vt:i4>
      </vt:variant>
    </vt:vector>
  </HeadingPairs>
  <TitlesOfParts>
    <vt:vector size="80" baseType="lpstr">
      <vt:lpstr>ＭＳ Ｐゴシック</vt:lpstr>
      <vt:lpstr>Arial</vt:lpstr>
      <vt:lpstr>Calibri</vt:lpstr>
      <vt:lpstr>Calibri Light</vt:lpstr>
      <vt:lpstr>Wingdings</vt:lpstr>
      <vt:lpstr>Office テーマ</vt:lpstr>
      <vt:lpstr>1_Office テーマ</vt:lpstr>
      <vt:lpstr>2_Office テーマ</vt:lpstr>
      <vt:lpstr>社会インフラのメモ</vt:lpstr>
      <vt:lpstr>国土形成（総合開発）計画 </vt:lpstr>
      <vt:lpstr>全国総合開発計画　（2005年に法律改正、2008年より国土形成計画）</vt:lpstr>
      <vt:lpstr>国土のグランドデザイン2050 基本戦略 1/2</vt:lpstr>
      <vt:lpstr>国土のグランドデザイン2050 基本戦略 2/2</vt:lpstr>
      <vt:lpstr>維持管理 </vt:lpstr>
      <vt:lpstr>維持管理</vt:lpstr>
      <vt:lpstr>社会資本の維持管理</vt:lpstr>
      <vt:lpstr>１、留意すべき事項を幅広い視点から概説</vt:lpstr>
      <vt:lpstr>２．最も重要と考える技術的課題を２つ</vt:lpstr>
      <vt:lpstr>３．実行する際のリスクや課題</vt:lpstr>
      <vt:lpstr>諸元：</vt:lpstr>
      <vt:lpstr>事業評価 </vt:lpstr>
      <vt:lpstr>事業評価　1/3</vt:lpstr>
      <vt:lpstr>事業評価　2/3</vt:lpstr>
      <vt:lpstr>PowerPoint プレゼンテーション</vt:lpstr>
      <vt:lpstr>事業評価　3/3</vt:lpstr>
      <vt:lpstr>PowerPoint プレゼンテーション</vt:lpstr>
      <vt:lpstr>ハザードマップ </vt:lpstr>
      <vt:lpstr>洪水ハザードマップ(FHM)</vt:lpstr>
      <vt:lpstr>１．記載すべき災害危険エリアの設定方法</vt:lpstr>
      <vt:lpstr>PowerPoint プレゼンテーション</vt:lpstr>
      <vt:lpstr>２．災害危険エリアの他に記載すべき内容</vt:lpstr>
      <vt:lpstr>３．効果的なFHMの作成、普及、活用への工夫</vt:lpstr>
      <vt:lpstr>PowerPoint プレゼンテーション</vt:lpstr>
      <vt:lpstr>PowerPoint プレゼンテーション</vt:lpstr>
      <vt:lpstr>土砂災害 </vt:lpstr>
      <vt:lpstr>土砂災害対策を検討する上で考慮すべき災害の特徴</vt:lpstr>
      <vt:lpstr>気候変動による土砂災害の影響</vt:lpstr>
      <vt:lpstr>Impact for Sediment related disaster by Climate Change  from mid term report “How to adapt climate change for water related disaster2015 Feb. </vt:lpstr>
      <vt:lpstr>総合的な土砂管理 </vt:lpstr>
      <vt:lpstr>総合的な土砂管理　1/3</vt:lpstr>
      <vt:lpstr>総合的な土砂管理　2/3</vt:lpstr>
      <vt:lpstr>総合的な土砂管理　3/3</vt:lpstr>
      <vt:lpstr>近年の水害の特徴 </vt:lpstr>
      <vt:lpstr>近年の水害の特徴</vt:lpstr>
      <vt:lpstr>既設ダムの有効活用 </vt:lpstr>
      <vt:lpstr>洪水調節機能強化のための既設ダムを有効活用する具体的２策。</vt:lpstr>
      <vt:lpstr>河川整備計画 </vt:lpstr>
      <vt:lpstr>１級河川の河川整備計画（ダムなし）</vt:lpstr>
      <vt:lpstr>気候変動への対応 </vt:lpstr>
      <vt:lpstr>気候変動に対する対応　1/3</vt:lpstr>
      <vt:lpstr>気候変動に対する対応　2/3</vt:lpstr>
      <vt:lpstr>気候変動に対する対応　3/3</vt:lpstr>
      <vt:lpstr>想定外の災害についての考察 </vt:lpstr>
      <vt:lpstr>想定外の考察 (ミネルヴァ書房「東日本大震災と社会学」より）</vt:lpstr>
      <vt:lpstr>設計外力を超える大災害</vt:lpstr>
      <vt:lpstr>従来までの津波対策を見直す</vt:lpstr>
      <vt:lpstr>地震防災 </vt:lpstr>
      <vt:lpstr>南海トラフ地震</vt:lpstr>
      <vt:lpstr>巨大地震の発生により想定される被害 1/2</vt:lpstr>
      <vt:lpstr>巨大地震の発生により想定される被害　2/2</vt:lpstr>
      <vt:lpstr>平常時から準備しておくべき対策と対策実施の際に留意すべき事項</vt:lpstr>
      <vt:lpstr>地震発生時の応急対策と対策実施の際に留意すべき事項</vt:lpstr>
      <vt:lpstr>PowerPoint プレゼンテーション</vt:lpstr>
      <vt:lpstr>自然環境への配慮 </vt:lpstr>
      <vt:lpstr>多自然川づくり</vt:lpstr>
      <vt:lpstr>留意すべき事項　1/2</vt:lpstr>
      <vt:lpstr>留意すべき事項　2/2</vt:lpstr>
      <vt:lpstr>美しく自然豊かな国土の形成のため自然環境への配慮（河川・砂防及び海岸・海洋分野の施設整備）　1/2</vt:lpstr>
      <vt:lpstr>美しく自然豊かな国土の形成のため自然環境への配慮（河川・砂防及び海岸・海洋分野の施設整備）　2/2</vt:lpstr>
      <vt:lpstr>美しく自然豊かな国土の形成のため自然環境への配慮（河川・砂防及び海岸・海洋分野の施設整備）　3/2</vt:lpstr>
      <vt:lpstr>美しく自然豊かな国土の形成のため自然環境への配慮（河川・砂防及び海岸・海洋分野の施設整備）　4/2</vt:lpstr>
      <vt:lpstr>天然ダム（河道閉塞）対策</vt:lpstr>
      <vt:lpstr>ハード対策</vt:lpstr>
      <vt:lpstr>ソフト対策　（警戒・避難体制の整備）</vt:lpstr>
      <vt:lpstr>粘り強い海岸堤防</vt:lpstr>
      <vt:lpstr>粘り強いとは</vt:lpstr>
      <vt:lpstr>対策</vt:lpstr>
      <vt:lpstr>水循環基本法</vt:lpstr>
      <vt:lpstr>水循環基本法　平成２６年４月２日公布</vt:lpstr>
      <vt:lpstr>雨水利用推進法平成２６年５月公布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洪水ハザードマップ(FHM)</dc:title>
  <dc:creator>加本実</dc:creator>
  <cp:lastModifiedBy>加本実</cp:lastModifiedBy>
  <cp:revision>152</cp:revision>
  <dcterms:created xsi:type="dcterms:W3CDTF">2015-05-22T04:17:28Z</dcterms:created>
  <dcterms:modified xsi:type="dcterms:W3CDTF">2015-07-17T04:37:56Z</dcterms:modified>
</cp:coreProperties>
</file>